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notesSlides/notesSlide11.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4"/>
  </p:notesMasterIdLst>
  <p:sldIdLst>
    <p:sldId id="260" r:id="rId3"/>
    <p:sldId id="261" r:id="rId4"/>
    <p:sldId id="262" r:id="rId5"/>
    <p:sldId id="263" r:id="rId6"/>
    <p:sldId id="264" r:id="rId7"/>
    <p:sldId id="265" r:id="rId8"/>
    <p:sldId id="266" r:id="rId9"/>
    <p:sldId id="267" r:id="rId10"/>
    <p:sldId id="301" r:id="rId11"/>
    <p:sldId id="299" r:id="rId12"/>
    <p:sldId id="298" r:id="rId13"/>
    <p:sldId id="300" r:id="rId14"/>
    <p:sldId id="272" r:id="rId15"/>
    <p:sldId id="273" r:id="rId16"/>
    <p:sldId id="304" r:id="rId17"/>
    <p:sldId id="303" r:id="rId18"/>
    <p:sldId id="278" r:id="rId19"/>
    <p:sldId id="297" r:id="rId20"/>
    <p:sldId id="302" r:id="rId21"/>
    <p:sldId id="280" r:id="rId22"/>
    <p:sldId id="281" r:id="rId23"/>
    <p:sldId id="293" r:id="rId24"/>
    <p:sldId id="283" r:id="rId25"/>
    <p:sldId id="284" r:id="rId26"/>
    <p:sldId id="285" r:id="rId27"/>
    <p:sldId id="286" r:id="rId28"/>
    <p:sldId id="287" r:id="rId29"/>
    <p:sldId id="288" r:id="rId30"/>
    <p:sldId id="289" r:id="rId31"/>
    <p:sldId id="290" r:id="rId32"/>
    <p:sldId id="291" r:id="rId33"/>
  </p:sldIdLst>
  <p:sldSz cx="7559675" cy="7559675"/>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23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Зам_Главы_1" initials="З"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B82A"/>
    <a:srgbClr val="7CD9E0"/>
    <a:srgbClr val="4CCBD4"/>
    <a:srgbClr val="E8E8A8"/>
    <a:srgbClr val="4B7BBD"/>
    <a:srgbClr val="79BC58"/>
    <a:srgbClr val="D2EECC"/>
    <a:srgbClr val="007FAC"/>
    <a:srgbClr val="6DC781"/>
    <a:srgbClr val="81D7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70" autoAdjust="0"/>
    <p:restoredTop sz="93284" autoAdjust="0"/>
  </p:normalViewPr>
  <p:slideViewPr>
    <p:cSldViewPr snapToGrid="0">
      <p:cViewPr varScale="1">
        <p:scale>
          <a:sx n="98" d="100"/>
          <a:sy n="98" d="100"/>
        </p:scale>
        <p:origin x="2682" y="72"/>
      </p:cViewPr>
      <p:guideLst>
        <p:guide orient="horz" pos="2381"/>
        <p:guide pos="2381"/>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4.xml.rels><?xml version="1.0" encoding="UTF-8" standalone="yes"?>
<Relationships xmlns="http://schemas.openxmlformats.org/package/2006/relationships"><Relationship Id="rId3" Type="http://schemas.openxmlformats.org/officeDocument/2006/relationships/package" Target="../embeddings/_____Microsoft_Excel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_____Microsoft_Excel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package" Target="../embeddings/_____Microsoft_Excel5.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270315639324025"/>
          <c:y val="4.8426072372594546E-2"/>
          <c:w val="0.56430488027623849"/>
          <c:h val="0.73437125277426463"/>
        </c:manualLayout>
      </c:layout>
      <c:pie3DChart>
        <c:varyColors val="1"/>
        <c:ser>
          <c:idx val="0"/>
          <c:order val="0"/>
          <c:tx>
            <c:strRef>
              <c:f>Лист1!$B$1</c:f>
              <c:strCache>
                <c:ptCount val="1"/>
                <c:pt idx="0">
                  <c:v>Столбец1</c:v>
                </c:pt>
              </c:strCache>
            </c:strRef>
          </c:tx>
          <c:dPt>
            <c:idx val="0"/>
            <c:bubble3D val="0"/>
            <c:explosion val="8"/>
            <c:spPr>
              <a:solidFill>
                <a:srgbClr val="C0D03C"/>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c:ext xmlns:c16="http://schemas.microsoft.com/office/drawing/2014/chart" uri="{C3380CC4-5D6E-409C-BE32-E72D297353CC}">
                <c16:uniqueId val="{00000001-1959-4126-A4D1-A99845705119}"/>
              </c:ext>
            </c:extLst>
          </c:dPt>
          <c:dPt>
            <c:idx val="1"/>
            <c:bubble3D val="0"/>
            <c:explosion val="7"/>
            <c:spPr>
              <a:solidFill>
                <a:srgbClr val="6C8EBE"/>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3-1959-4126-A4D1-A99845705119}"/>
              </c:ext>
            </c:extLst>
          </c:dPt>
          <c:dPt>
            <c:idx val="2"/>
            <c:bubble3D val="0"/>
            <c:explosion val="9"/>
            <c:spPr>
              <a:solidFill>
                <a:srgbClr val="25B8CA"/>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5-1959-4126-A4D1-A99845705119}"/>
              </c:ext>
            </c:extLst>
          </c:dPt>
          <c:dPt>
            <c:idx val="3"/>
            <c:bubble3D val="0"/>
            <c:explosion val="8"/>
            <c:spPr>
              <a:solidFill>
                <a:srgbClr val="EBE352"/>
              </a:solidFill>
              <a:ln w="19050">
                <a:solidFill>
                  <a:schemeClr val="accent6">
                    <a:lumMod val="60000"/>
                    <a:lumMod val="75000"/>
                  </a:schemeClr>
                </a:solidFill>
              </a:ln>
              <a:effectLst>
                <a:innerShdw blurRad="114300">
                  <a:schemeClr val="accent6">
                    <a:lumMod val="60000"/>
                    <a:lumMod val="75000"/>
                  </a:schemeClr>
                </a:innerShdw>
              </a:effectLst>
              <a:scene3d>
                <a:camera prst="orthographicFront"/>
                <a:lightRig rig="threePt" dir="t"/>
              </a:scene3d>
              <a:sp3d contourW="19050" prstMaterial="flat">
                <a:contourClr>
                  <a:schemeClr val="accent6">
                    <a:lumMod val="60000"/>
                    <a:lumMod val="75000"/>
                  </a:schemeClr>
                </a:contourClr>
              </a:sp3d>
            </c:spPr>
            <c:extLst>
              <c:ext xmlns:c16="http://schemas.microsoft.com/office/drawing/2014/chart" uri="{C3380CC4-5D6E-409C-BE32-E72D297353CC}">
                <c16:uniqueId val="{00000007-1959-4126-A4D1-A99845705119}"/>
              </c:ext>
            </c:extLst>
          </c:dPt>
          <c:dPt>
            <c:idx val="4"/>
            <c:bubble3D val="0"/>
            <c:explosion val="10"/>
            <c:spPr>
              <a:solidFill>
                <a:srgbClr val="77CA82"/>
              </a:solidFill>
              <a:ln w="19050">
                <a:solidFill>
                  <a:schemeClr val="accent5">
                    <a:lumMod val="60000"/>
                    <a:lumMod val="75000"/>
                  </a:schemeClr>
                </a:solidFill>
              </a:ln>
              <a:effectLst>
                <a:innerShdw blurRad="114300">
                  <a:schemeClr val="accent5">
                    <a:lumMod val="60000"/>
                    <a:lumMod val="75000"/>
                  </a:schemeClr>
                </a:innerShdw>
              </a:effectLst>
              <a:scene3d>
                <a:camera prst="orthographicFront"/>
                <a:lightRig rig="threePt" dir="t"/>
              </a:scene3d>
              <a:sp3d contourW="19050" prstMaterial="flat">
                <a:contourClr>
                  <a:schemeClr val="accent5">
                    <a:lumMod val="60000"/>
                    <a:lumMod val="75000"/>
                  </a:schemeClr>
                </a:contourClr>
              </a:sp3d>
            </c:spPr>
            <c:extLst>
              <c:ext xmlns:c16="http://schemas.microsoft.com/office/drawing/2014/chart" uri="{C3380CC4-5D6E-409C-BE32-E72D297353CC}">
                <c16:uniqueId val="{00000009-1959-4126-A4D1-A99845705119}"/>
              </c:ext>
            </c:extLst>
          </c:dPt>
          <c:dPt>
            <c:idx val="5"/>
            <c:bubble3D val="0"/>
            <c:explosion val="14"/>
            <c:spPr>
              <a:solidFill>
                <a:srgbClr val="8BDCDE"/>
              </a:solidFill>
              <a:ln w="19050">
                <a:solidFill>
                  <a:schemeClr val="accent4">
                    <a:lumMod val="60000"/>
                    <a:lumMod val="75000"/>
                  </a:schemeClr>
                </a:solidFill>
              </a:ln>
              <a:effectLst>
                <a:innerShdw blurRad="114300">
                  <a:schemeClr val="accent4">
                    <a:lumMod val="60000"/>
                    <a:lumMod val="75000"/>
                  </a:schemeClr>
                </a:innerShdw>
              </a:effectLst>
              <a:scene3d>
                <a:camera prst="orthographicFront"/>
                <a:lightRig rig="threePt" dir="t"/>
              </a:scene3d>
              <a:sp3d contourW="19050" prstMaterial="flat">
                <a:contourClr>
                  <a:schemeClr val="accent4">
                    <a:lumMod val="60000"/>
                    <a:lumMod val="75000"/>
                  </a:schemeClr>
                </a:contourClr>
              </a:sp3d>
            </c:spPr>
            <c:extLst>
              <c:ext xmlns:c16="http://schemas.microsoft.com/office/drawing/2014/chart" uri="{C3380CC4-5D6E-409C-BE32-E72D297353CC}">
                <c16:uniqueId val="{0000000B-1959-4126-A4D1-A99845705119}"/>
              </c:ext>
            </c:extLst>
          </c:dPt>
          <c:dLbls>
            <c:dLbl>
              <c:idx val="0"/>
              <c:layout>
                <c:manualLayout>
                  <c:x val="-1.0125448742481744E-16"/>
                  <c:y val="-5.0974813023783793E-3"/>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1959-4126-A4D1-A99845705119}"/>
                </c:ext>
              </c:extLst>
            </c:dLbl>
            <c:dLbl>
              <c:idx val="1"/>
              <c:layout>
                <c:manualLayout>
                  <c:x val="-5.2468840510380699E-2"/>
                  <c:y val="-1.784118455832432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1959-4126-A4D1-A99845705119}"/>
                </c:ext>
              </c:extLst>
            </c:dLbl>
            <c:dLbl>
              <c:idx val="2"/>
              <c:layout>
                <c:manualLayout>
                  <c:x val="1.0086063684517251E-2"/>
                  <c:y val="-1.4678337891966711E-3"/>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1959-4126-A4D1-A99845705119}"/>
                </c:ext>
              </c:extLst>
            </c:dLbl>
            <c:dLbl>
              <c:idx val="3"/>
              <c:layout>
                <c:manualLayout>
                  <c:x val="-3.3138215059187806E-2"/>
                  <c:y val="-4.0779850419027007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1959-4126-A4D1-A99845705119}"/>
                </c:ext>
              </c:extLst>
            </c:dLbl>
            <c:dLbl>
              <c:idx val="4"/>
              <c:layout>
                <c:manualLayout>
                  <c:x val="2.4853661294390907E-2"/>
                  <c:y val="0"/>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1959-4126-A4D1-A99845705119}"/>
                </c:ext>
              </c:extLst>
            </c:dLbl>
            <c:dLbl>
              <c:idx val="5"/>
              <c:layout>
                <c:manualLayout>
                  <c:x val="5.0627243712408608E-17"/>
                  <c:y val="-3.8231109767837841E-2"/>
                </c:manualLayout>
              </c:layout>
              <c:tx>
                <c:rich>
                  <a:bodyPr/>
                  <a:lstStyle/>
                  <a:p>
                    <a:r>
                      <a:rPr lang="en-US" dirty="0" smtClean="0"/>
                      <a:t>0,4%</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1959-4126-A4D1-A99845705119}"/>
                </c:ext>
              </c:extLst>
            </c:dLbl>
            <c:spPr>
              <a:solidFill>
                <a:prstClr val="white">
                  <a:alpha val="90000"/>
                </a:prstClr>
              </a:solidFill>
              <a:ln w="12700" cap="flat" cmpd="sng" algn="ctr">
                <a:solidFill>
                  <a:srgbClr val="70AD47"/>
                </a:solidFill>
                <a:round/>
              </a:ln>
              <a:effectLst>
                <a:outerShdw blurRad="50800" dist="38100" dir="2700000" algn="tl" rotWithShape="0">
                  <a:srgbClr val="70AD47">
                    <a:lumMod val="75000"/>
                    <a:alpha val="40000"/>
                  </a:srgbClr>
                </a:outerShdw>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5">
                        <a:lumMod val="50000"/>
                      </a:schemeClr>
                    </a:solidFill>
                    <a:effectLst/>
                    <a:latin typeface="Open Sans" panose="020B0606030504020204" pitchFamily="34" charset="0"/>
                    <a:ea typeface="Open Sans" panose="020B0606030504020204" pitchFamily="34" charset="0"/>
                    <a:cs typeface="Open Sans" panose="020B0606030504020204" pitchFamily="34" charset="0"/>
                  </a:defRPr>
                </a:pPr>
                <a:endParaRPr lang="ru-RU"/>
              </a:p>
            </c:txPr>
            <c:dLblPos val="outEnd"/>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Лист1!$A$2:$A$7</c:f>
              <c:strCache>
                <c:ptCount val="6"/>
                <c:pt idx="0">
                  <c:v>операции с недвижимым имуществом, аренда и предоставление услуг</c:v>
                </c:pt>
                <c:pt idx="1">
                  <c:v>производство и распределение  электроэнергии, газа и воды</c:v>
                </c:pt>
                <c:pt idx="2">
                  <c:v>здравоохранение</c:v>
                </c:pt>
                <c:pt idx="3">
                  <c:v>государственное управление</c:v>
                </c:pt>
                <c:pt idx="4">
                  <c:v>оптовая и розничная торговля</c:v>
                </c:pt>
                <c:pt idx="5">
                  <c:v>прочее</c:v>
                </c:pt>
              </c:strCache>
            </c:strRef>
          </c:cat>
          <c:val>
            <c:numRef>
              <c:f>Лист1!$B$2:$B$7</c:f>
              <c:numCache>
                <c:formatCode>0.0%</c:formatCode>
                <c:ptCount val="6"/>
                <c:pt idx="0">
                  <c:v>0.67200000000000015</c:v>
                </c:pt>
                <c:pt idx="1">
                  <c:v>0.13600000000000001</c:v>
                </c:pt>
                <c:pt idx="2">
                  <c:v>0.12200000000000001</c:v>
                </c:pt>
                <c:pt idx="3">
                  <c:v>1.0000000000000002E-3</c:v>
                </c:pt>
                <c:pt idx="4">
                  <c:v>6.6000000000000003E-2</c:v>
                </c:pt>
                <c:pt idx="5">
                  <c:v>4.000000000000001E-3</c:v>
                </c:pt>
              </c:numCache>
            </c:numRef>
          </c:val>
          <c:extLst>
            <c:ext xmlns:c16="http://schemas.microsoft.com/office/drawing/2014/chart" uri="{C3380CC4-5D6E-409C-BE32-E72D297353CC}">
              <c16:uniqueId val="{00000016-1959-4126-A4D1-A99845705119}"/>
            </c:ext>
          </c:extLst>
        </c:ser>
        <c:dLbls>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0.33881063380098003"/>
          <c:y val="0.63828413160091224"/>
          <c:w val="0.6105172518765275"/>
          <c:h val="0.34601341841711974"/>
        </c:manualLayout>
      </c:layout>
      <c:overlay val="0"/>
      <c:spPr>
        <a:noFill/>
        <a:ln>
          <a:noFill/>
        </a:ln>
        <a:effectLst/>
      </c:spPr>
      <c:txPr>
        <a:bodyPr rot="0" spcFirstLastPara="1" vertOverflow="ellipsis" vert="horz" wrap="square" anchor="b" anchorCtr="0"/>
        <a:lstStyle/>
        <a:p>
          <a:pPr>
            <a:defRPr sz="9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zero"/>
    <c:showDLblsOverMax val="0"/>
  </c:chart>
  <c:spPr>
    <a:noFill/>
    <a:ln>
      <a:noFill/>
    </a:ln>
    <a:effectLst/>
  </c:spPr>
  <c:txPr>
    <a:bodyPr/>
    <a:lstStyle/>
    <a:p>
      <a:pPr>
        <a:defRPr sz="900">
          <a:latin typeface="Open Sans" panose="020B0606030504020204" pitchFamily="34" charset="0"/>
          <a:ea typeface="Open Sans" panose="020B0606030504020204" pitchFamily="34" charset="0"/>
          <a:cs typeface="Open Sans" panose="020B0606030504020204" pitchFamily="34" charset="0"/>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221577701859338"/>
          <c:y val="7.953626653358585E-2"/>
          <c:w val="0.71680042048098591"/>
          <c:h val="0.87224052912874095"/>
        </c:manualLayout>
      </c:layout>
      <c:pieChart>
        <c:varyColors val="1"/>
        <c:ser>
          <c:idx val="0"/>
          <c:order val="0"/>
          <c:tx>
            <c:strRef>
              <c:f>Лист1!$B$1</c:f>
              <c:strCache>
                <c:ptCount val="1"/>
                <c:pt idx="0">
                  <c:v>Отраслевая структура малых предприятий, %</c:v>
                </c:pt>
              </c:strCache>
            </c:strRef>
          </c:tx>
          <c:spPr>
            <a:ln w="3175">
              <a:solidFill>
                <a:srgbClr val="0070C0"/>
              </a:solidFill>
            </a:ln>
          </c:spPr>
          <c:explosion val="4"/>
          <c:dPt>
            <c:idx val="0"/>
            <c:bubble3D val="0"/>
            <c:spPr>
              <a:solidFill>
                <a:srgbClr val="0070C0"/>
              </a:solidFill>
              <a:ln w="3175">
                <a:solidFill>
                  <a:srgbClr val="0070C0"/>
                </a:solidFill>
              </a:ln>
              <a:effectLst/>
            </c:spPr>
            <c:extLst>
              <c:ext xmlns:c16="http://schemas.microsoft.com/office/drawing/2014/chart" uri="{C3380CC4-5D6E-409C-BE32-E72D297353CC}">
                <c16:uniqueId val="{00000001-AB19-4056-BA0C-AD5E9B5B2677}"/>
              </c:ext>
            </c:extLst>
          </c:dPt>
          <c:dPt>
            <c:idx val="1"/>
            <c:bubble3D val="0"/>
            <c:spPr>
              <a:solidFill>
                <a:srgbClr val="C0D03C"/>
              </a:solidFill>
              <a:ln w="3175">
                <a:solidFill>
                  <a:srgbClr val="0070C0"/>
                </a:solidFill>
              </a:ln>
              <a:effectLst/>
            </c:spPr>
            <c:extLst>
              <c:ext xmlns:c16="http://schemas.microsoft.com/office/drawing/2014/chart" uri="{C3380CC4-5D6E-409C-BE32-E72D297353CC}">
                <c16:uniqueId val="{00000003-AB19-4056-BA0C-AD5E9B5B2677}"/>
              </c:ext>
            </c:extLst>
          </c:dPt>
          <c:dPt>
            <c:idx val="2"/>
            <c:bubble3D val="0"/>
            <c:spPr>
              <a:solidFill>
                <a:srgbClr val="EBE352"/>
              </a:solidFill>
              <a:ln w="3175">
                <a:solidFill>
                  <a:srgbClr val="0070C0"/>
                </a:solidFill>
              </a:ln>
              <a:effectLst/>
            </c:spPr>
            <c:extLst>
              <c:ext xmlns:c16="http://schemas.microsoft.com/office/drawing/2014/chart" uri="{C3380CC4-5D6E-409C-BE32-E72D297353CC}">
                <c16:uniqueId val="{00000005-AB19-4056-BA0C-AD5E9B5B2677}"/>
              </c:ext>
            </c:extLst>
          </c:dPt>
          <c:dPt>
            <c:idx val="3"/>
            <c:bubble3D val="0"/>
            <c:spPr>
              <a:solidFill>
                <a:srgbClr val="77CA82"/>
              </a:solidFill>
              <a:ln w="3175">
                <a:solidFill>
                  <a:srgbClr val="0070C0"/>
                </a:solidFill>
              </a:ln>
              <a:effectLst/>
            </c:spPr>
            <c:extLst>
              <c:ext xmlns:c16="http://schemas.microsoft.com/office/drawing/2014/chart" uri="{C3380CC4-5D6E-409C-BE32-E72D297353CC}">
                <c16:uniqueId val="{00000007-AB19-4056-BA0C-AD5E9B5B2677}"/>
              </c:ext>
            </c:extLst>
          </c:dPt>
          <c:dPt>
            <c:idx val="4"/>
            <c:bubble3D val="0"/>
            <c:spPr>
              <a:solidFill>
                <a:srgbClr val="00AEFF"/>
              </a:solidFill>
              <a:ln w="3175">
                <a:solidFill>
                  <a:srgbClr val="0070C0"/>
                </a:solidFill>
              </a:ln>
              <a:effectLst/>
            </c:spPr>
            <c:extLst>
              <c:ext xmlns:c16="http://schemas.microsoft.com/office/drawing/2014/chart" uri="{C3380CC4-5D6E-409C-BE32-E72D297353CC}">
                <c16:uniqueId val="{00000009-AB19-4056-BA0C-AD5E9B5B2677}"/>
              </c:ext>
            </c:extLst>
          </c:dPt>
          <c:dPt>
            <c:idx val="5"/>
            <c:bubble3D val="0"/>
            <c:spPr>
              <a:solidFill>
                <a:srgbClr val="8BDCDE"/>
              </a:solidFill>
              <a:ln w="3175">
                <a:solidFill>
                  <a:srgbClr val="0070C0"/>
                </a:solidFill>
              </a:ln>
              <a:effectLst/>
            </c:spPr>
            <c:extLst>
              <c:ext xmlns:c16="http://schemas.microsoft.com/office/drawing/2014/chart" uri="{C3380CC4-5D6E-409C-BE32-E72D297353CC}">
                <c16:uniqueId val="{0000000B-DEA9-4078-A26C-BA95FD8E8760}"/>
              </c:ext>
            </c:extLst>
          </c:dPt>
          <c:dLbls>
            <c:dLbl>
              <c:idx val="0"/>
              <c:layout>
                <c:manualLayout>
                  <c:x val="-1.2976296806729272E-2"/>
                  <c:y val="2.1778628301524611E-3"/>
                </c:manualLayout>
              </c:layout>
              <c:tx>
                <c:rich>
                  <a:bodyPr/>
                  <a:lstStyle/>
                  <a:p>
                    <a:r>
                      <a:rPr lang="en-US" dirty="0" smtClean="0"/>
                      <a:t>8,3</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AB19-4056-BA0C-AD5E9B5B2677}"/>
                </c:ext>
              </c:extLst>
            </c:dLbl>
            <c:dLbl>
              <c:idx val="1"/>
              <c:layout>
                <c:manualLayout>
                  <c:x val="4.9252058271581894E-3"/>
                  <c:y val="4.0691059322934178E-3"/>
                </c:manualLayout>
              </c:layout>
              <c:tx>
                <c:rich>
                  <a:bodyPr/>
                  <a:lstStyle/>
                  <a:p>
                    <a:r>
                      <a:rPr lang="en-US" dirty="0" smtClean="0"/>
                      <a:t>7,2</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AB19-4056-BA0C-AD5E9B5B2677}"/>
                </c:ext>
              </c:extLst>
            </c:dLbl>
            <c:dLbl>
              <c:idx val="2"/>
              <c:layout>
                <c:manualLayout>
                  <c:x val="-5.5842301878683123E-2"/>
                  <c:y val="-0.12242171491501311"/>
                </c:manualLayout>
              </c:layout>
              <c:tx>
                <c:rich>
                  <a:bodyPr/>
                  <a:lstStyle/>
                  <a:p>
                    <a:r>
                      <a:rPr lang="en-US" dirty="0" smtClean="0"/>
                      <a:t>32,6</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AB19-4056-BA0C-AD5E9B5B2677}"/>
                </c:ext>
              </c:extLst>
            </c:dLbl>
            <c:dLbl>
              <c:idx val="3"/>
              <c:layout>
                <c:manualLayout>
                  <c:x val="8.1249512038473887E-3"/>
                  <c:y val="-5.0534866904190089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r>
                      <a:rPr lang="en-US" dirty="0" smtClean="0"/>
                      <a:t>5,5</a:t>
                    </a:r>
                    <a:endParaRPr lang="en-US" dirty="0"/>
                  </a:p>
                </c:rich>
              </c:tx>
              <c:spPr>
                <a:solidFill>
                  <a:prstClr val="white">
                    <a:alpha val="90000"/>
                  </a:prstClr>
                </a:solidFill>
                <a:ln>
                  <a:solidFill>
                    <a:srgbClr val="B2D499"/>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8.025107864429612E-2"/>
                      <c:h val="8.7766746598149786E-2"/>
                    </c:manualLayout>
                  </c15:layout>
                </c:ext>
                <c:ext xmlns:c16="http://schemas.microsoft.com/office/drawing/2014/chart" uri="{C3380CC4-5D6E-409C-BE32-E72D297353CC}">
                  <c16:uniqueId val="{00000007-AB19-4056-BA0C-AD5E9B5B2677}"/>
                </c:ext>
              </c:extLst>
            </c:dLbl>
            <c:dLbl>
              <c:idx val="4"/>
              <c:layout>
                <c:manualLayout>
                  <c:x val="6.9172286178821492E-3"/>
                  <c:y val="-1.343339787928808E-2"/>
                </c:manualLayout>
              </c:layout>
              <c:tx>
                <c:rich>
                  <a:bodyPr/>
                  <a:lstStyle/>
                  <a:p>
                    <a:r>
                      <a:rPr lang="en-US" dirty="0" smtClean="0"/>
                      <a:t>8,3</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AB19-4056-BA0C-AD5E9B5B2677}"/>
                </c:ext>
              </c:extLst>
            </c:dLbl>
            <c:dLbl>
              <c:idx val="5"/>
              <c:layout>
                <c:manualLayout>
                  <c:x val="-3.5376468932244048E-3"/>
                  <c:y val="2.8280055759948509E-2"/>
                </c:manualLayout>
              </c:layout>
              <c:tx>
                <c:rich>
                  <a:bodyPr/>
                  <a:lstStyle/>
                  <a:p>
                    <a:r>
                      <a:rPr lang="en-US" dirty="0" smtClean="0"/>
                      <a:t>38,1</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DEA9-4078-A26C-BA95FD8E8760}"/>
                </c:ext>
              </c:extLst>
            </c:dLbl>
            <c:spPr>
              <a:solidFill>
                <a:prstClr val="white">
                  <a:alpha val="90000"/>
                </a:prstClr>
              </a:solidFill>
              <a:ln>
                <a:solidFill>
                  <a:srgbClr val="B2D499"/>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Лист1!$A$2:$A$7</c:f>
              <c:strCache>
                <c:ptCount val="6"/>
                <c:pt idx="0">
                  <c:v>Промышленность</c:v>
                </c:pt>
                <c:pt idx="1">
                  <c:v>Строительство</c:v>
                </c:pt>
                <c:pt idx="2">
                  <c:v>Оптовая и розничная торговля</c:v>
                </c:pt>
                <c:pt idx="3">
                  <c:v>Сельское хозяйство</c:v>
                </c:pt>
                <c:pt idx="4">
                  <c:v>Заготовка и переработка древесины</c:v>
                </c:pt>
                <c:pt idx="5">
                  <c:v>Прочие виды</c:v>
                </c:pt>
              </c:strCache>
            </c:strRef>
          </c:cat>
          <c:val>
            <c:numRef>
              <c:f>Лист1!$B$2:$B$7</c:f>
              <c:numCache>
                <c:formatCode>0.0</c:formatCode>
                <c:ptCount val="6"/>
                <c:pt idx="0">
                  <c:v>8.3000000000000007</c:v>
                </c:pt>
                <c:pt idx="1">
                  <c:v>7.2</c:v>
                </c:pt>
                <c:pt idx="2">
                  <c:v>32.6</c:v>
                </c:pt>
                <c:pt idx="3">
                  <c:v>5.5</c:v>
                </c:pt>
                <c:pt idx="4">
                  <c:v>8.3000000000000007</c:v>
                </c:pt>
                <c:pt idx="5">
                  <c:v>38.1</c:v>
                </c:pt>
              </c:numCache>
            </c:numRef>
          </c:val>
          <c:extLst>
            <c:ext xmlns:c16="http://schemas.microsoft.com/office/drawing/2014/chart" uri="{C3380CC4-5D6E-409C-BE32-E72D297353CC}">
              <c16:uniqueId val="{0000000A-AB19-4056-BA0C-AD5E9B5B2677}"/>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pieChart>
        <c:varyColors val="1"/>
        <c:ser>
          <c:idx val="0"/>
          <c:order val="0"/>
          <c:tx>
            <c:strRef>
              <c:f>Лист1!$B$1</c:f>
              <c:strCache>
                <c:ptCount val="1"/>
                <c:pt idx="0">
                  <c:v>Структура промышленного производства</c:v>
                </c:pt>
              </c:strCache>
            </c:strRef>
          </c:tx>
          <c:explosion val="25"/>
          <c:dLbls>
            <c:dLbl>
              <c:idx val="0"/>
              <c:layout>
                <c:manualLayout>
                  <c:x val="6.6578263389514947E-2"/>
                  <c:y val="1.9925556333366689E-2"/>
                </c:manualLayout>
              </c:layout>
              <c:tx>
                <c:rich>
                  <a:bodyPr/>
                  <a:lstStyle/>
                  <a:p>
                    <a:r>
                      <a:rPr lang="en-US" dirty="0" smtClean="0"/>
                      <a:t>2,6%</a:t>
                    </a:r>
                    <a:endParaRPr lang="en-US" dirty="0"/>
                  </a:p>
                </c:rich>
              </c:tx>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E572-48DC-B0C2-BBAEB51F58F8}"/>
                </c:ext>
              </c:extLst>
            </c:dLbl>
            <c:dLbl>
              <c:idx val="1"/>
              <c:layout/>
              <c:tx>
                <c:rich>
                  <a:bodyPr/>
                  <a:lstStyle/>
                  <a:p>
                    <a:r>
                      <a:rPr lang="en-US" dirty="0" smtClean="0"/>
                      <a:t>93,8%</a:t>
                    </a:r>
                    <a:endParaRPr lang="en-US" dirty="0"/>
                  </a:p>
                </c:rich>
              </c:tx>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E572-48DC-B0C2-BBAEB51F58F8}"/>
                </c:ext>
              </c:extLst>
            </c:dLbl>
            <c:dLbl>
              <c:idx val="2"/>
              <c:layout/>
              <c:tx>
                <c:rich>
                  <a:bodyPr/>
                  <a:lstStyle/>
                  <a:p>
                    <a:r>
                      <a:rPr lang="en-US" dirty="0" smtClean="0"/>
                      <a:t>3,6%</a:t>
                    </a:r>
                    <a:endParaRPr lang="en-US" dirty="0"/>
                  </a:p>
                </c:rich>
              </c:tx>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E572-48DC-B0C2-BBAEB51F58F8}"/>
                </c:ext>
              </c:extLst>
            </c:dLbl>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numRef>
              <c:f>Лист1!$A$2:$A$4</c:f>
              <c:numCache>
                <c:formatCode>General</c:formatCode>
                <c:ptCount val="3"/>
              </c:numCache>
            </c:numRef>
          </c:cat>
          <c:val>
            <c:numRef>
              <c:f>Лист1!$B$2:$B$4</c:f>
              <c:numCache>
                <c:formatCode>General</c:formatCode>
                <c:ptCount val="3"/>
                <c:pt idx="0">
                  <c:v>2.6</c:v>
                </c:pt>
                <c:pt idx="1">
                  <c:v>93.8</c:v>
                </c:pt>
                <c:pt idx="2">
                  <c:v>3.6</c:v>
                </c:pt>
              </c:numCache>
            </c:numRef>
          </c:val>
          <c:extLst>
            <c:ext xmlns:c16="http://schemas.microsoft.com/office/drawing/2014/chart" uri="{C3380CC4-5D6E-409C-BE32-E72D297353CC}">
              <c16:uniqueId val="{00000003-E572-48DC-B0C2-BBAEB51F58F8}"/>
            </c:ext>
          </c:extLst>
        </c:ser>
        <c:dLbls>
          <c:showLegendKey val="0"/>
          <c:showVal val="0"/>
          <c:showCatName val="0"/>
          <c:showSerName val="0"/>
          <c:showPercent val="1"/>
          <c:showBubbleSize val="0"/>
          <c:showLeaderLines val="1"/>
        </c:dLbls>
        <c:firstSliceAng val="0"/>
      </c:pieChart>
    </c:plotArea>
    <c:plotVisOnly val="1"/>
    <c:dispBlanksAs val="zero"/>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13836735529574"/>
          <c:y val="5.6849850136553047E-2"/>
          <c:w val="0.70784779066689241"/>
          <c:h val="0.72747815577902442"/>
        </c:manualLayout>
      </c:layout>
      <c:pieChart>
        <c:varyColors val="1"/>
        <c:ser>
          <c:idx val="0"/>
          <c:order val="0"/>
          <c:spPr>
            <a:ln w="3175">
              <a:solidFill>
                <a:schemeClr val="accent5">
                  <a:lumMod val="50000"/>
                </a:schemeClr>
              </a:solidFill>
            </a:ln>
          </c:spPr>
          <c:dPt>
            <c:idx val="0"/>
            <c:bubble3D val="0"/>
            <c:spPr>
              <a:solidFill>
                <a:srgbClr val="0070C0"/>
              </a:solidFill>
              <a:ln w="3175">
                <a:solidFill>
                  <a:schemeClr val="accent5">
                    <a:lumMod val="50000"/>
                  </a:schemeClr>
                </a:solidFill>
              </a:ln>
              <a:effectLst/>
            </c:spPr>
            <c:extLst>
              <c:ext xmlns:c16="http://schemas.microsoft.com/office/drawing/2014/chart" uri="{C3380CC4-5D6E-409C-BE32-E72D297353CC}">
                <c16:uniqueId val="{00000001-09DD-4903-8301-36BE8AE14F30}"/>
              </c:ext>
            </c:extLst>
          </c:dPt>
          <c:dPt>
            <c:idx val="1"/>
            <c:bubble3D val="0"/>
            <c:explosion val="10"/>
            <c:spPr>
              <a:solidFill>
                <a:srgbClr val="E3DE4C"/>
              </a:solidFill>
              <a:ln w="3175">
                <a:solidFill>
                  <a:schemeClr val="accent5">
                    <a:lumMod val="50000"/>
                  </a:schemeClr>
                </a:solidFill>
              </a:ln>
              <a:effectLst/>
            </c:spPr>
            <c:extLst>
              <c:ext xmlns:c16="http://schemas.microsoft.com/office/drawing/2014/chart" uri="{C3380CC4-5D6E-409C-BE32-E72D297353CC}">
                <c16:uniqueId val="{00000003-09DD-4903-8301-36BE8AE14F30}"/>
              </c:ext>
            </c:extLst>
          </c:dPt>
          <c:dPt>
            <c:idx val="2"/>
            <c:bubble3D val="0"/>
            <c:spPr>
              <a:solidFill>
                <a:schemeClr val="accent5"/>
              </a:solidFill>
              <a:ln w="3175">
                <a:solidFill>
                  <a:schemeClr val="accent5">
                    <a:lumMod val="50000"/>
                  </a:schemeClr>
                </a:solidFill>
              </a:ln>
              <a:effectLst/>
            </c:spPr>
            <c:extLst>
              <c:ext xmlns:c16="http://schemas.microsoft.com/office/drawing/2014/chart" uri="{C3380CC4-5D6E-409C-BE32-E72D297353CC}">
                <c16:uniqueId val="{00000005-2CC8-44CF-BDDE-8C205ECDBB9F}"/>
              </c:ext>
            </c:extLst>
          </c:dPt>
          <c:dPt>
            <c:idx val="3"/>
            <c:bubble3D val="0"/>
            <c:spPr>
              <a:solidFill>
                <a:schemeClr val="accent1">
                  <a:lumMod val="60000"/>
                </a:schemeClr>
              </a:solidFill>
              <a:ln w="3175">
                <a:solidFill>
                  <a:schemeClr val="accent5">
                    <a:lumMod val="50000"/>
                  </a:schemeClr>
                </a:solidFill>
              </a:ln>
              <a:effectLst/>
            </c:spPr>
            <c:extLst>
              <c:ext xmlns:c16="http://schemas.microsoft.com/office/drawing/2014/chart" uri="{C3380CC4-5D6E-409C-BE32-E72D297353CC}">
                <c16:uniqueId val="{00000007-2CC8-44CF-BDDE-8C205ECDBB9F}"/>
              </c:ext>
            </c:extLst>
          </c:dPt>
          <c:dPt>
            <c:idx val="4"/>
            <c:bubble3D val="0"/>
            <c:spPr>
              <a:solidFill>
                <a:schemeClr val="accent3">
                  <a:lumMod val="60000"/>
                </a:schemeClr>
              </a:solidFill>
              <a:ln w="3175">
                <a:solidFill>
                  <a:schemeClr val="accent5">
                    <a:lumMod val="50000"/>
                  </a:schemeClr>
                </a:solidFill>
              </a:ln>
              <a:effectLst/>
            </c:spPr>
            <c:extLst>
              <c:ext xmlns:c16="http://schemas.microsoft.com/office/drawing/2014/chart" uri="{C3380CC4-5D6E-409C-BE32-E72D297353CC}">
                <c16:uniqueId val="{00000009-2CC8-44CF-BDDE-8C205ECDBB9F}"/>
              </c:ext>
            </c:extLst>
          </c:dPt>
          <c:dLbls>
            <c:dLbl>
              <c:idx val="0"/>
              <c:layout>
                <c:manualLayout>
                  <c:x val="-0.18665558651541841"/>
                  <c:y val="0.11772548664788166"/>
                </c:manualLayout>
              </c:layout>
              <c:tx>
                <c:rich>
                  <a:bodyPr/>
                  <a:lstStyle/>
                  <a:p>
                    <a:r>
                      <a:rPr lang="en-US" baseline="0" dirty="0" smtClean="0"/>
                      <a:t>9,7 </a:t>
                    </a:r>
                    <a:r>
                      <a:rPr lang="en-US" dirty="0" smtClean="0"/>
                      <a:t>%</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09DD-4903-8301-36BE8AE14F30}"/>
                </c:ext>
              </c:extLst>
            </c:dLbl>
            <c:dLbl>
              <c:idx val="1"/>
              <c:layout>
                <c:manualLayout>
                  <c:x val="0.26828209235010508"/>
                  <c:y val="-7.0784647002559292E-2"/>
                </c:manualLayout>
              </c:layout>
              <c:tx>
                <c:rich>
                  <a:bodyPr/>
                  <a:lstStyle/>
                  <a:p>
                    <a:r>
                      <a:rPr lang="en-US" dirty="0" smtClean="0"/>
                      <a:t>90,3%</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09DD-4903-8301-36BE8AE14F30}"/>
                </c:ext>
              </c:extLst>
            </c:dLbl>
            <c:spPr>
              <a:solidFill>
                <a:prstClr val="white">
                  <a:alpha val="90000"/>
                </a:prstClr>
              </a:solidFill>
              <a:ln>
                <a:solidFill>
                  <a:srgbClr val="70AD47"/>
                </a:solidFill>
              </a:ln>
              <a:effectLst>
                <a:outerShdw blurRad="50800" dist="38100" dir="2700000" algn="ctr" rotWithShape="0">
                  <a:schemeClr val="accent6">
                    <a:lumMod val="75000"/>
                    <a:alpha val="40000"/>
                  </a:schemeClr>
                </a:outerShdw>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extLst>
          </c:dLbls>
          <c:cat>
            <c:strRef>
              <c:f>Лист1!$A$2:$A$3</c:f>
              <c:strCache>
                <c:ptCount val="2"/>
                <c:pt idx="0">
                  <c:v>Животноводство</c:v>
                </c:pt>
                <c:pt idx="1">
                  <c:v>Растениеводство</c:v>
                </c:pt>
              </c:strCache>
            </c:strRef>
          </c:cat>
          <c:val>
            <c:numRef>
              <c:f>Лист1!$B$2:$B$3</c:f>
              <c:numCache>
                <c:formatCode>0.0%</c:formatCode>
                <c:ptCount val="2"/>
                <c:pt idx="0">
                  <c:v>9.7000000000000003E-2</c:v>
                </c:pt>
                <c:pt idx="1">
                  <c:v>0.90300000000000002</c:v>
                </c:pt>
              </c:numCache>
            </c:numRef>
          </c:val>
          <c:extLst>
            <c:ext xmlns:c16="http://schemas.microsoft.com/office/drawing/2014/chart" uri="{C3380CC4-5D6E-409C-BE32-E72D297353CC}">
              <c16:uniqueId val="{00000004-09DD-4903-8301-36BE8AE14F30}"/>
            </c:ext>
          </c:extLst>
        </c:ser>
        <c:dLbls>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17593324491850554"/>
          <c:y val="0.84464041051624983"/>
          <c:w val="0.68031405500207198"/>
          <c:h val="0.1324561176744309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951797541290093"/>
          <c:y val="0.42235257341612492"/>
          <c:w val="0.2803538044195743"/>
          <c:h val="0.44003487353664161"/>
        </c:manualLayout>
      </c:layout>
      <c:pieChart>
        <c:varyColors val="1"/>
        <c:ser>
          <c:idx val="0"/>
          <c:order val="0"/>
          <c:tx>
            <c:strRef>
              <c:f>Лист1!$B$1</c:f>
              <c:strCache>
                <c:ptCount val="1"/>
                <c:pt idx="0">
                  <c:v>Столбец1</c:v>
                </c:pt>
              </c:strCache>
            </c:strRef>
          </c:tx>
          <c:spPr>
            <a:ln w="12700">
              <a:solidFill>
                <a:schemeClr val="accent5">
                  <a:lumMod val="50000"/>
                </a:schemeClr>
              </a:solidFill>
            </a:ln>
            <a:effectLst/>
            <a:scene3d>
              <a:camera prst="orthographicFront"/>
              <a:lightRig rig="threePt" dir="t"/>
            </a:scene3d>
            <a:sp3d>
              <a:contourClr>
                <a:srgbClr val="000000"/>
              </a:contourClr>
            </a:sp3d>
          </c:spPr>
          <c:explosion val="10"/>
          <c:dPt>
            <c:idx val="0"/>
            <c:bubble3D val="0"/>
            <c:spPr>
              <a:solidFill>
                <a:srgbClr val="B7C73E"/>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1-CD74-4828-AC9A-D7FF2275CF7B}"/>
              </c:ext>
            </c:extLst>
          </c:dPt>
          <c:dPt>
            <c:idx val="1"/>
            <c:bubble3D val="0"/>
            <c:spPr>
              <a:solidFill>
                <a:srgbClr val="8BDCDE"/>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3-CD74-4828-AC9A-D7FF2275CF7B}"/>
              </c:ext>
            </c:extLst>
          </c:dPt>
          <c:dPt>
            <c:idx val="2"/>
            <c:bubble3D val="0"/>
            <c:spPr>
              <a:solidFill>
                <a:srgbClr val="EBE352"/>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5-CD74-4828-AC9A-D7FF2275CF7B}"/>
              </c:ext>
            </c:extLst>
          </c:dPt>
          <c:dPt>
            <c:idx val="3"/>
            <c:bubble3D val="0"/>
            <c:spPr>
              <a:solidFill>
                <a:schemeClr val="accent5">
                  <a:lumMod val="50000"/>
                </a:schemeClr>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7-CD74-4828-AC9A-D7FF2275CF7B}"/>
              </c:ext>
            </c:extLst>
          </c:dPt>
          <c:dPt>
            <c:idx val="4"/>
            <c:bubble3D val="0"/>
            <c:spPr>
              <a:solidFill>
                <a:srgbClr val="00AEFF"/>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9-CD74-4828-AC9A-D7FF2275CF7B}"/>
              </c:ext>
            </c:extLst>
          </c:dPt>
          <c:dPt>
            <c:idx val="5"/>
            <c:bubble3D val="0"/>
            <c:explosion val="11"/>
            <c:spPr>
              <a:solidFill>
                <a:srgbClr val="6DC781"/>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B-CD74-4828-AC9A-D7FF2275CF7B}"/>
              </c:ext>
            </c:extLst>
          </c:dPt>
          <c:dLbls>
            <c:dLbl>
              <c:idx val="0"/>
              <c:layout/>
              <c:tx>
                <c:rich>
                  <a:bodyPr/>
                  <a:lstStyle/>
                  <a:p>
                    <a:r>
                      <a:rPr lang="en-US" dirty="0" smtClean="0"/>
                      <a:t>97,8</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CD74-4828-AC9A-D7FF2275CF7B}"/>
                </c:ext>
              </c:extLst>
            </c:dLbl>
            <c:dLbl>
              <c:idx val="1"/>
              <c:layout>
                <c:manualLayout>
                  <c:x val="-4.4129521808932591E-3"/>
                  <c:y val="-1.4742379880473701E-2"/>
                </c:manualLayout>
              </c:layout>
              <c:tx>
                <c:rich>
                  <a:bodyPr/>
                  <a:lstStyle/>
                  <a:p>
                    <a:r>
                      <a:rPr lang="en-US" dirty="0" smtClean="0"/>
                      <a:t>111</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CD74-4828-AC9A-D7FF2275CF7B}"/>
                </c:ext>
              </c:extLst>
            </c:dLbl>
            <c:dLbl>
              <c:idx val="2"/>
              <c:layout>
                <c:manualLayout>
                  <c:x val="4.4130443731838914E-3"/>
                  <c:y val="-1.4742379880473701E-2"/>
                </c:manualLayout>
              </c:layout>
              <c:tx>
                <c:rich>
                  <a:bodyPr/>
                  <a:lstStyle/>
                  <a:p>
                    <a:r>
                      <a:rPr lang="en-US" dirty="0" smtClean="0"/>
                      <a:t>143,5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D74-4828-AC9A-D7FF2275CF7B}"/>
                </c:ext>
              </c:extLst>
            </c:dLbl>
            <c:dLbl>
              <c:idx val="3"/>
              <c:layout>
                <c:manualLayout>
                  <c:x val="-9.8285629924894195E-3"/>
                  <c:y val="1.8958530748401923E-3"/>
                </c:manualLayout>
              </c:layout>
              <c:tx>
                <c:rich>
                  <a:bodyPr/>
                  <a:lstStyle/>
                  <a:p>
                    <a:r>
                      <a:rPr lang="en-US" dirty="0" smtClean="0"/>
                      <a:t>25,3</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D74-4828-AC9A-D7FF2275CF7B}"/>
                </c:ext>
              </c:extLst>
            </c:dLbl>
            <c:dLbl>
              <c:idx val="4"/>
              <c:layout/>
              <c:tx>
                <c:rich>
                  <a:bodyPr/>
                  <a:lstStyle/>
                  <a:p>
                    <a:r>
                      <a:rPr lang="en-US" dirty="0" smtClean="0"/>
                      <a:t>350,2</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CD74-4828-AC9A-D7FF2275CF7B}"/>
                </c:ext>
              </c:extLst>
            </c:dLbl>
            <c:dLbl>
              <c:idx val="5"/>
              <c:layout/>
              <c:tx>
                <c:rich>
                  <a:bodyPr/>
                  <a:lstStyle/>
                  <a:p>
                    <a:r>
                      <a:rPr lang="en-US" dirty="0" smtClean="0"/>
                      <a:t>217,1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CD74-4828-AC9A-D7FF2275CF7B}"/>
                </c:ext>
              </c:extLst>
            </c:dLbl>
            <c:spPr>
              <a:solidFill>
                <a:prstClr val="white">
                  <a:alpha val="90000"/>
                </a:prstClr>
              </a:solidFill>
              <a:ln>
                <a:solidFill>
                  <a:srgbClr val="70AD47">
                    <a:alpha val="90000"/>
                  </a:srgbClr>
                </a:solidFill>
              </a:ln>
              <a:effectLst>
                <a:outerShdw blurRad="50800" dist="38100" dir="2700000" algn="ctr" rotWithShape="0">
                  <a:schemeClr val="accent6">
                    <a:lumMod val="60000"/>
                    <a:lumOff val="40000"/>
                    <a:alpha val="40000"/>
                  </a:schemeClr>
                </a:outerShdw>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Лист1!$A$2:$A$7</c:f>
              <c:strCache>
                <c:ptCount val="6"/>
                <c:pt idx="0">
                  <c:v>Национальная экономика</c:v>
                </c:pt>
                <c:pt idx="1">
                  <c:v>Жилищно-коммунальное хозяйство</c:v>
                </c:pt>
                <c:pt idx="2">
                  <c:v>Общегосударственные вопросы</c:v>
                </c:pt>
                <c:pt idx="3">
                  <c:v>Социальная политика</c:v>
                </c:pt>
                <c:pt idx="4">
                  <c:v>Образование</c:v>
                </c:pt>
                <c:pt idx="5">
                  <c:v>Другое</c:v>
                </c:pt>
              </c:strCache>
            </c:strRef>
          </c:cat>
          <c:val>
            <c:numRef>
              <c:f>Лист1!$B$2:$B$7</c:f>
              <c:numCache>
                <c:formatCode>General</c:formatCode>
                <c:ptCount val="6"/>
                <c:pt idx="0">
                  <c:v>97.8</c:v>
                </c:pt>
                <c:pt idx="1">
                  <c:v>111</c:v>
                </c:pt>
                <c:pt idx="2">
                  <c:v>143.5</c:v>
                </c:pt>
                <c:pt idx="3">
                  <c:v>25.3</c:v>
                </c:pt>
                <c:pt idx="4">
                  <c:v>350.2</c:v>
                </c:pt>
                <c:pt idx="5">
                  <c:v>217.1</c:v>
                </c:pt>
              </c:numCache>
            </c:numRef>
          </c:val>
          <c:extLst>
            <c:ext xmlns:c16="http://schemas.microsoft.com/office/drawing/2014/chart" uri="{C3380CC4-5D6E-409C-BE32-E72D297353CC}">
              <c16:uniqueId val="{0000000C-CD74-4828-AC9A-D7FF2275CF7B}"/>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3.4455071165212382E-2"/>
          <c:y val="0.51019391442080464"/>
          <c:w val="0.46009522227758404"/>
          <c:h val="0.34867928815743332"/>
        </c:manualLayout>
      </c:layout>
      <c:overlay val="0"/>
      <c:spPr>
        <a:noFill/>
        <a:ln>
          <a:noFill/>
        </a:ln>
        <a:effectLst/>
      </c:spPr>
      <c:txPr>
        <a:bodyPr rot="0" spcFirstLastPara="1" vertOverflow="ellipsis" vert="horz" wrap="square" anchor="ctr" anchorCtr="0"/>
        <a:lstStyle/>
        <a:p>
          <a:pPr>
            <a:defRPr sz="9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zero"/>
    <c:showDLblsOverMax val="0"/>
  </c:chart>
  <c:spPr>
    <a:noFill/>
    <a:ln w="6350" cap="flat" cmpd="sng" algn="ctr">
      <a:noFill/>
      <a:prstDash val="solid"/>
      <a:miter lim="800000"/>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08003309149953"/>
          <c:y val="0.10881290219420291"/>
          <c:w val="0.45118517016680837"/>
          <c:h val="0.55379680137648146"/>
        </c:manualLayout>
      </c:layout>
      <c:pieChart>
        <c:varyColors val="1"/>
        <c:ser>
          <c:idx val="0"/>
          <c:order val="0"/>
          <c:tx>
            <c:strRef>
              <c:f>Лист1!$B$1</c:f>
              <c:strCache>
                <c:ptCount val="1"/>
                <c:pt idx="0">
                  <c:v>2025</c:v>
                </c:pt>
              </c:strCache>
            </c:strRef>
          </c:tx>
          <c:spPr>
            <a:solidFill>
              <a:srgbClr val="05BAFF"/>
            </a:solidFill>
            <a:ln>
              <a:solidFill>
                <a:schemeClr val="accent5">
                  <a:lumMod val="50000"/>
                </a:schemeClr>
              </a:solidFill>
            </a:ln>
          </c:spPr>
          <c:explosion val="8"/>
          <c:dPt>
            <c:idx val="0"/>
            <c:bubble3D val="0"/>
            <c:spPr>
              <a:solidFill>
                <a:srgbClr val="81D78C"/>
              </a:solidFill>
              <a:ln>
                <a:solidFill>
                  <a:schemeClr val="accent5">
                    <a:lumMod val="50000"/>
                  </a:schemeClr>
                </a:solidFill>
              </a:ln>
              <a:effectLst/>
            </c:spPr>
            <c:extLst>
              <c:ext xmlns:c16="http://schemas.microsoft.com/office/drawing/2014/chart" uri="{C3380CC4-5D6E-409C-BE32-E72D297353CC}">
                <c16:uniqueId val="{00000001-5DC4-4EE1-954C-6A5BB78AB72C}"/>
              </c:ext>
            </c:extLst>
          </c:dPt>
          <c:dPt>
            <c:idx val="1"/>
            <c:bubble3D val="0"/>
            <c:spPr>
              <a:solidFill>
                <a:srgbClr val="05BAFF"/>
              </a:solidFill>
              <a:ln>
                <a:solidFill>
                  <a:schemeClr val="accent5">
                    <a:lumMod val="50000"/>
                  </a:schemeClr>
                </a:solidFill>
              </a:ln>
              <a:effectLst/>
            </c:spPr>
            <c:extLst>
              <c:ext xmlns:c16="http://schemas.microsoft.com/office/drawing/2014/chart" uri="{C3380CC4-5D6E-409C-BE32-E72D297353CC}">
                <c16:uniqueId val="{00000003-5DC4-4EE1-954C-6A5BB78AB72C}"/>
              </c:ext>
            </c:extLst>
          </c:dPt>
          <c:dPt>
            <c:idx val="2"/>
            <c:bubble3D val="0"/>
            <c:spPr>
              <a:solidFill>
                <a:srgbClr val="C3D445"/>
              </a:solidFill>
              <a:ln>
                <a:solidFill>
                  <a:schemeClr val="accent5">
                    <a:lumMod val="50000"/>
                  </a:schemeClr>
                </a:solidFill>
              </a:ln>
              <a:effectLst/>
            </c:spPr>
            <c:extLst>
              <c:ext xmlns:c16="http://schemas.microsoft.com/office/drawing/2014/chart" uri="{C3380CC4-5D6E-409C-BE32-E72D297353CC}">
                <c16:uniqueId val="{00000005-5DC4-4EE1-954C-6A5BB78AB72C}"/>
              </c:ext>
            </c:extLst>
          </c:dPt>
          <c:dLbls>
            <c:dLbl>
              <c:idx val="0"/>
              <c:layout>
                <c:manualLayout>
                  <c:x val="-5.7539680292318937E-3"/>
                  <c:y val="1.8528541978819105E-2"/>
                </c:manualLayout>
              </c:layout>
              <c:tx>
                <c:rich>
                  <a:bodyPr/>
                  <a:lstStyle/>
                  <a:p>
                    <a:r>
                      <a:rPr lang="en-US" dirty="0" smtClean="0"/>
                      <a:t>340,1</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5DC4-4EE1-954C-6A5BB78AB72C}"/>
                </c:ext>
              </c:extLst>
            </c:dLbl>
            <c:dLbl>
              <c:idx val="1"/>
              <c:layout>
                <c:manualLayout>
                  <c:x val="5.1197629546399413E-2"/>
                  <c:y val="-0.1794867156189773"/>
                </c:manualLayout>
              </c:layout>
              <c:tx>
                <c:rich>
                  <a:bodyPr/>
                  <a:lstStyle/>
                  <a:p>
                    <a:r>
                      <a:rPr lang="en-US" dirty="0" smtClean="0"/>
                      <a:t>539,3</a:t>
                    </a:r>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5DC4-4EE1-954C-6A5BB78AB72C}"/>
                </c:ext>
              </c:extLst>
            </c:dLbl>
            <c:dLbl>
              <c:idx val="2"/>
              <c:layout>
                <c:manualLayout>
                  <c:x val="-6.665938529752144E-2"/>
                  <c:y val="1.0756899508943147E-2"/>
                </c:manualLayout>
              </c:layout>
              <c:tx>
                <c:rich>
                  <a:bodyPr rot="0" spcFirstLastPara="1" vertOverflow="ellipsis" vert="horz" wrap="square" lIns="38100" tIns="19050" rIns="38100" bIns="19050" anchor="ctr" anchorCtr="0">
                    <a:spAutoFit/>
                  </a:bodyPr>
                  <a:lstStyle/>
                  <a:p>
                    <a:pPr algn="ctr">
                      <a:defRPr lang="ru-RU" sz="10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r>
                      <a:rPr lang="en-US" dirty="0" smtClean="0"/>
                      <a:t>0,0</a:t>
                    </a:r>
                    <a:endParaRPr lang="en-US" dirty="0"/>
                  </a:p>
                </c:rich>
              </c:tx>
              <c:spPr>
                <a:solidFill>
                  <a:prstClr val="white">
                    <a:alpha val="90000"/>
                  </a:prstClr>
                </a:solidFill>
                <a:ln>
                  <a:solidFill>
                    <a:srgbClr val="70AD47">
                      <a:alpha val="90000"/>
                    </a:srgbClr>
                  </a:solidFill>
                </a:ln>
                <a:effectLst>
                  <a:outerShdw blurRad="50800" dist="38100" dir="2700000" algn="ctr" rotWithShape="0">
                    <a:schemeClr val="accent6">
                      <a:lumMod val="60000"/>
                      <a:lumOff val="40000"/>
                      <a:alpha val="40000"/>
                    </a:schemeClr>
                  </a:outerShdw>
                </a:effectLst>
              </c:spPr>
              <c:txPr>
                <a:bodyPr rot="0" spcFirstLastPara="1" vertOverflow="ellipsis" vert="horz" wrap="square" lIns="38100" tIns="19050" rIns="38100" bIns="19050" anchor="ctr" anchorCtr="0">
                  <a:spAutoFit/>
                </a:bodyPr>
                <a:lstStyle/>
                <a:p>
                  <a:pPr algn="ctr">
                    <a:defRPr lang="ru-RU" sz="10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5DC4-4EE1-954C-6A5BB78AB72C}"/>
                </c:ext>
              </c:extLst>
            </c:dLbl>
            <c:spPr>
              <a:solidFill>
                <a:prstClr val="white">
                  <a:alpha val="90000"/>
                </a:prstClr>
              </a:solidFill>
              <a:ln>
                <a:solidFill>
                  <a:srgbClr val="70AD47">
                    <a:alpha val="90000"/>
                  </a:srgbClr>
                </a:solidFill>
              </a:ln>
              <a:effectLst>
                <a:outerShdw blurRad="50800" dist="50800" dir="2700000" algn="ctr" rotWithShape="0">
                  <a:schemeClr val="accent6">
                    <a:lumMod val="60000"/>
                    <a:lumOff val="40000"/>
                    <a:alpha val="40000"/>
                  </a:schemeClr>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Лист1!$A$2:$A$4</c:f>
              <c:strCache>
                <c:ptCount val="3"/>
                <c:pt idx="0">
                  <c:v>Налоговые поступления</c:v>
                </c:pt>
                <c:pt idx="1">
                  <c:v>Безвозмездные поступления</c:v>
                </c:pt>
                <c:pt idx="2">
                  <c:v>Прочие доходы</c:v>
                </c:pt>
              </c:strCache>
            </c:strRef>
          </c:cat>
          <c:val>
            <c:numRef>
              <c:f>Лист1!$B$2:$B$4</c:f>
              <c:numCache>
                <c:formatCode>General</c:formatCode>
                <c:ptCount val="3"/>
                <c:pt idx="0">
                  <c:v>340.1</c:v>
                </c:pt>
                <c:pt idx="1">
                  <c:v>539.29999999999995</c:v>
                </c:pt>
                <c:pt idx="2">
                  <c:v>0</c:v>
                </c:pt>
              </c:numCache>
            </c:numRef>
          </c:val>
          <c:extLst>
            <c:ext xmlns:c16="http://schemas.microsoft.com/office/drawing/2014/chart" uri="{C3380CC4-5D6E-409C-BE32-E72D297353CC}">
              <c16:uniqueId val="{00000006-5DC4-4EE1-954C-6A5BB78AB72C}"/>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51041173818675256"/>
          <c:y val="0.61361002039515788"/>
          <c:w val="0.48958837607844669"/>
          <c:h val="0.20418515958360839"/>
        </c:manualLayout>
      </c:layout>
      <c:overlay val="0"/>
      <c:spPr>
        <a:noFill/>
        <a:ln>
          <a:noFill/>
        </a:ln>
        <a:effectLst/>
      </c:spPr>
      <c:txPr>
        <a:bodyPr rot="0" spcFirstLastPara="1" vertOverflow="ellipsis" vert="horz" wrap="square" anchor="ctr" anchorCtr="0"/>
        <a:lstStyle/>
        <a:p>
          <a:pPr rtl="0">
            <a:defRPr sz="10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3" y="2"/>
            <a:ext cx="2930525" cy="498475"/>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29053" y="2"/>
            <a:ext cx="2930525" cy="498475"/>
          </a:xfrm>
          <a:prstGeom prst="rect">
            <a:avLst/>
          </a:prstGeom>
        </p:spPr>
        <p:txBody>
          <a:bodyPr vert="horz" lIns="91440" tIns="45720" rIns="91440" bIns="45720" rtlCol="0"/>
          <a:lstStyle>
            <a:lvl1pPr algn="r">
              <a:defRPr sz="1200"/>
            </a:lvl1pPr>
          </a:lstStyle>
          <a:p>
            <a:fld id="{A371B3DC-399D-44FA-8619-304EA245A766}" type="datetimeFigureOut">
              <a:rPr lang="ru-RU" smtClean="0"/>
              <a:pPr/>
              <a:t>20.07.2026</a:t>
            </a:fld>
            <a:endParaRPr lang="ru-RU" dirty="0"/>
          </a:p>
        </p:txBody>
      </p:sp>
      <p:sp>
        <p:nvSpPr>
          <p:cNvPr id="4" name="Образ слайда 3"/>
          <p:cNvSpPr>
            <a:spLocks noGrp="1" noRot="1" noChangeAspect="1"/>
          </p:cNvSpPr>
          <p:nvPr>
            <p:ph type="sldImg" idx="2"/>
          </p:nvPr>
        </p:nvSpPr>
        <p:spPr>
          <a:xfrm>
            <a:off x="1701800" y="1243013"/>
            <a:ext cx="3357563" cy="3357562"/>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6278" y="4784726"/>
            <a:ext cx="5408613" cy="391477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3" y="9444041"/>
            <a:ext cx="2930525" cy="498475"/>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29053" y="9444041"/>
            <a:ext cx="2930525" cy="498475"/>
          </a:xfrm>
          <a:prstGeom prst="rect">
            <a:avLst/>
          </a:prstGeom>
        </p:spPr>
        <p:txBody>
          <a:bodyPr vert="horz" lIns="91440" tIns="45720" rIns="91440" bIns="45720" rtlCol="0" anchor="b"/>
          <a:lstStyle>
            <a:lvl1pPr algn="r">
              <a:defRPr sz="1200"/>
            </a:lvl1pPr>
          </a:lstStyle>
          <a:p>
            <a:fld id="{2C823618-DF07-46CB-B655-B5123BD5FC91}" type="slidenum">
              <a:rPr lang="ru-RU" smtClean="0"/>
              <a:pPr/>
              <a:t>‹#›</a:t>
            </a:fld>
            <a:endParaRPr lang="ru-RU" dirty="0"/>
          </a:p>
        </p:txBody>
      </p:sp>
    </p:spTree>
    <p:extLst>
      <p:ext uri="{BB962C8B-B14F-4D97-AF65-F5344CB8AC3E}">
        <p14:creationId xmlns:p14="http://schemas.microsoft.com/office/powerpoint/2010/main" val="1040731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5</a:t>
            </a:fld>
            <a:endParaRPr lang="ru-RU" dirty="0"/>
          </a:p>
        </p:txBody>
      </p:sp>
    </p:spTree>
    <p:extLst>
      <p:ext uri="{BB962C8B-B14F-4D97-AF65-F5344CB8AC3E}">
        <p14:creationId xmlns:p14="http://schemas.microsoft.com/office/powerpoint/2010/main" val="94402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dirty="0" smtClean="0"/>
          </a:p>
        </p:txBody>
      </p:sp>
      <p:sp>
        <p:nvSpPr>
          <p:cNvPr id="460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285753B-7658-481F-A8C7-6CF2C382F5C9}" type="slidenum">
              <a:rPr kumimoji="0" lang="ru-RU"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ru-RU" sz="1200" b="0" i="0" u="none" strike="noStrike" kern="1200" cap="none" spc="0" normalizeH="0" baseline="0" noProof="0" smtClean="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816591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17</a:t>
            </a:fld>
            <a:endParaRPr lang="ru-RU" dirty="0"/>
          </a:p>
        </p:txBody>
      </p:sp>
    </p:spTree>
    <p:extLst>
      <p:ext uri="{BB962C8B-B14F-4D97-AF65-F5344CB8AC3E}">
        <p14:creationId xmlns:p14="http://schemas.microsoft.com/office/powerpoint/2010/main" val="1040151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18</a:t>
            </a:fld>
            <a:endParaRPr lang="ru-RU" dirty="0"/>
          </a:p>
        </p:txBody>
      </p:sp>
    </p:spTree>
    <p:extLst>
      <p:ext uri="{BB962C8B-B14F-4D97-AF65-F5344CB8AC3E}">
        <p14:creationId xmlns:p14="http://schemas.microsoft.com/office/powerpoint/2010/main" val="2139518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20</a:t>
            </a:fld>
            <a:endParaRPr lang="ru-RU" dirty="0"/>
          </a:p>
        </p:txBody>
      </p:sp>
    </p:spTree>
    <p:extLst>
      <p:ext uri="{BB962C8B-B14F-4D97-AF65-F5344CB8AC3E}">
        <p14:creationId xmlns:p14="http://schemas.microsoft.com/office/powerpoint/2010/main" val="1726093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24</a:t>
            </a:fld>
            <a:endParaRPr lang="ru-RU" dirty="0"/>
          </a:p>
        </p:txBody>
      </p:sp>
    </p:spTree>
    <p:extLst>
      <p:ext uri="{BB962C8B-B14F-4D97-AF65-F5344CB8AC3E}">
        <p14:creationId xmlns:p14="http://schemas.microsoft.com/office/powerpoint/2010/main" val="2233526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25</a:t>
            </a:fld>
            <a:endParaRPr lang="ru-RU" dirty="0"/>
          </a:p>
        </p:txBody>
      </p:sp>
    </p:spTree>
    <p:extLst>
      <p:ext uri="{BB962C8B-B14F-4D97-AF65-F5344CB8AC3E}">
        <p14:creationId xmlns:p14="http://schemas.microsoft.com/office/powerpoint/2010/main" val="500449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10</a:t>
            </a:r>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26</a:t>
            </a:fld>
            <a:endParaRPr lang="ru-RU" dirty="0"/>
          </a:p>
        </p:txBody>
      </p:sp>
    </p:spTree>
    <p:extLst>
      <p:ext uri="{BB962C8B-B14F-4D97-AF65-F5344CB8AC3E}">
        <p14:creationId xmlns:p14="http://schemas.microsoft.com/office/powerpoint/2010/main" val="3578251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28</a:t>
            </a:fld>
            <a:endParaRPr lang="ru-RU" dirty="0"/>
          </a:p>
        </p:txBody>
      </p:sp>
    </p:spTree>
    <p:extLst>
      <p:ext uri="{BB962C8B-B14F-4D97-AF65-F5344CB8AC3E}">
        <p14:creationId xmlns:p14="http://schemas.microsoft.com/office/powerpoint/2010/main" val="3342599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29</a:t>
            </a:fld>
            <a:endParaRPr lang="ru-RU" dirty="0"/>
          </a:p>
        </p:txBody>
      </p:sp>
    </p:spTree>
    <p:extLst>
      <p:ext uri="{BB962C8B-B14F-4D97-AF65-F5344CB8AC3E}">
        <p14:creationId xmlns:p14="http://schemas.microsoft.com/office/powerpoint/2010/main" val="40757226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31</a:t>
            </a:fld>
            <a:endParaRPr lang="ru-RU" dirty="0"/>
          </a:p>
        </p:txBody>
      </p:sp>
    </p:spTree>
    <p:extLst>
      <p:ext uri="{BB962C8B-B14F-4D97-AF65-F5344CB8AC3E}">
        <p14:creationId xmlns:p14="http://schemas.microsoft.com/office/powerpoint/2010/main" val="2801238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6</a:t>
            </a:fld>
            <a:endParaRPr lang="ru-RU" dirty="0"/>
          </a:p>
        </p:txBody>
      </p:sp>
    </p:spTree>
    <p:extLst>
      <p:ext uri="{BB962C8B-B14F-4D97-AF65-F5344CB8AC3E}">
        <p14:creationId xmlns:p14="http://schemas.microsoft.com/office/powerpoint/2010/main" val="3848542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7</a:t>
            </a:fld>
            <a:endParaRPr lang="ru-RU" dirty="0"/>
          </a:p>
        </p:txBody>
      </p:sp>
    </p:spTree>
    <p:extLst>
      <p:ext uri="{BB962C8B-B14F-4D97-AF65-F5344CB8AC3E}">
        <p14:creationId xmlns:p14="http://schemas.microsoft.com/office/powerpoint/2010/main" val="241638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9</a:t>
            </a:fld>
            <a:endParaRPr lang="ru-RU" dirty="0"/>
          </a:p>
        </p:txBody>
      </p:sp>
    </p:spTree>
    <p:extLst>
      <p:ext uri="{BB962C8B-B14F-4D97-AF65-F5344CB8AC3E}">
        <p14:creationId xmlns:p14="http://schemas.microsoft.com/office/powerpoint/2010/main" val="3808576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10</a:t>
            </a:fld>
            <a:endParaRPr lang="ru-RU" dirty="0"/>
          </a:p>
        </p:txBody>
      </p:sp>
    </p:spTree>
    <p:extLst>
      <p:ext uri="{BB962C8B-B14F-4D97-AF65-F5344CB8AC3E}">
        <p14:creationId xmlns:p14="http://schemas.microsoft.com/office/powerpoint/2010/main" val="4204309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11</a:t>
            </a:fld>
            <a:endParaRPr lang="ru-RU" dirty="0"/>
          </a:p>
        </p:txBody>
      </p:sp>
    </p:spTree>
    <p:extLst>
      <p:ext uri="{BB962C8B-B14F-4D97-AF65-F5344CB8AC3E}">
        <p14:creationId xmlns:p14="http://schemas.microsoft.com/office/powerpoint/2010/main" val="3401309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12</a:t>
            </a:fld>
            <a:endParaRPr lang="ru-RU" dirty="0"/>
          </a:p>
        </p:txBody>
      </p:sp>
    </p:spTree>
    <p:extLst>
      <p:ext uri="{BB962C8B-B14F-4D97-AF65-F5344CB8AC3E}">
        <p14:creationId xmlns:p14="http://schemas.microsoft.com/office/powerpoint/2010/main" val="3401489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13</a:t>
            </a:fld>
            <a:endParaRPr lang="ru-RU" dirty="0"/>
          </a:p>
        </p:txBody>
      </p:sp>
    </p:spTree>
    <p:extLst>
      <p:ext uri="{BB962C8B-B14F-4D97-AF65-F5344CB8AC3E}">
        <p14:creationId xmlns:p14="http://schemas.microsoft.com/office/powerpoint/2010/main" val="3339637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14</a:t>
            </a:fld>
            <a:endParaRPr lang="ru-RU" dirty="0"/>
          </a:p>
        </p:txBody>
      </p:sp>
    </p:spTree>
    <p:extLst>
      <p:ext uri="{BB962C8B-B14F-4D97-AF65-F5344CB8AC3E}">
        <p14:creationId xmlns:p14="http://schemas.microsoft.com/office/powerpoint/2010/main" val="2525477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237197"/>
            <a:ext cx="6425724" cy="2631887"/>
          </a:xfrm>
        </p:spPr>
        <p:txBody>
          <a:bodyPr anchor="b"/>
          <a:lstStyle>
            <a:lvl1pPr algn="ctr">
              <a:defRPr sz="4960"/>
            </a:lvl1pPr>
          </a:lstStyle>
          <a:p>
            <a:r>
              <a:rPr lang="ru-RU" smtClean="0"/>
              <a:t>Образец заголовка</a:t>
            </a:r>
            <a:endParaRPr lang="en-US" dirty="0"/>
          </a:p>
        </p:txBody>
      </p:sp>
      <p:sp>
        <p:nvSpPr>
          <p:cNvPr id="3" name="Subtitle 2"/>
          <p:cNvSpPr>
            <a:spLocks noGrp="1"/>
          </p:cNvSpPr>
          <p:nvPr>
            <p:ph type="subTitle" idx="1"/>
          </p:nvPr>
        </p:nvSpPr>
        <p:spPr>
          <a:xfrm>
            <a:off x="944960" y="3970580"/>
            <a:ext cx="5669756" cy="1825171"/>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174214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275527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402483"/>
            <a:ext cx="1630055" cy="640647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19728" y="402483"/>
            <a:ext cx="4795669" cy="6406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991032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237197"/>
            <a:ext cx="6425724" cy="2631887"/>
          </a:xfrm>
        </p:spPr>
        <p:txBody>
          <a:bodyPr anchor="b"/>
          <a:lstStyle>
            <a:lvl1pPr algn="ctr">
              <a:defRPr sz="4960"/>
            </a:lvl1pPr>
          </a:lstStyle>
          <a:p>
            <a:r>
              <a:rPr lang="ru-RU" smtClean="0"/>
              <a:t>Образец заголовка</a:t>
            </a:r>
            <a:endParaRPr lang="en-US" dirty="0"/>
          </a:p>
        </p:txBody>
      </p:sp>
      <p:sp>
        <p:nvSpPr>
          <p:cNvPr id="3" name="Subtitle 2"/>
          <p:cNvSpPr>
            <a:spLocks noGrp="1"/>
          </p:cNvSpPr>
          <p:nvPr>
            <p:ph type="subTitle" idx="1"/>
          </p:nvPr>
        </p:nvSpPr>
        <p:spPr>
          <a:xfrm>
            <a:off x="944960" y="3970580"/>
            <a:ext cx="5669756" cy="1825171"/>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smtClean="0"/>
              <a:t>Образец подзаголовка</a:t>
            </a:r>
            <a:endParaRPr lang="en-US"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
        <p:nvSpPr>
          <p:cNvPr id="10" name="Текст 9"/>
          <p:cNvSpPr>
            <a:spLocks noGrp="1"/>
          </p:cNvSpPr>
          <p:nvPr>
            <p:ph type="body" sz="quarter" idx="13" hasCustomPrompt="1"/>
          </p:nvPr>
        </p:nvSpPr>
        <p:spPr>
          <a:xfrm>
            <a:off x="803667" y="6898892"/>
            <a:ext cx="2194057" cy="557086"/>
          </a:xfrm>
          <a:solidFill>
            <a:srgbClr val="FFFFFF"/>
          </a:solidFill>
        </p:spPr>
        <p:txBody>
          <a:bodyPr>
            <a:noAutofit/>
          </a:bodyPr>
          <a:lstStyle>
            <a:lvl1pPr marL="0" indent="0">
              <a:buNone/>
              <a:defRPr/>
            </a:lvl1pPr>
            <a:lvl5pPr marL="0" indent="0">
              <a:buNone/>
              <a:defRPr sz="1300" baseline="0">
                <a:solidFill>
                  <a:schemeClr val="accent1">
                    <a:lumMod val="50000"/>
                  </a:schemeClr>
                </a:solidFill>
              </a:defRPr>
            </a:lvl5pPr>
          </a:lstStyle>
          <a:p>
            <a:pPr lvl="4"/>
            <a:r>
              <a:rPr lang="ru-RU" dirty="0" smtClean="0"/>
              <a:t>Министерство инвестиционного развития Смоленской области</a:t>
            </a:r>
            <a:endParaRPr lang="ru-RU" dirty="0"/>
          </a:p>
        </p:txBody>
      </p:sp>
    </p:spTree>
    <p:extLst>
      <p:ext uri="{BB962C8B-B14F-4D97-AF65-F5344CB8AC3E}">
        <p14:creationId xmlns:p14="http://schemas.microsoft.com/office/powerpoint/2010/main" val="233987293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53740267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15791" y="1884671"/>
            <a:ext cx="6520220" cy="3144614"/>
          </a:xfrm>
        </p:spPr>
        <p:txBody>
          <a:bodyPr anchor="b"/>
          <a:lstStyle>
            <a:lvl1pPr>
              <a:defRPr sz="4960"/>
            </a:lvl1pPr>
          </a:lstStyle>
          <a:p>
            <a:r>
              <a:rPr lang="ru-RU" smtClean="0"/>
              <a:t>Образец заголовка</a:t>
            </a:r>
            <a:endParaRPr lang="en-US" dirty="0"/>
          </a:p>
        </p:txBody>
      </p:sp>
      <p:sp>
        <p:nvSpPr>
          <p:cNvPr id="3" name="Text Placeholder 2"/>
          <p:cNvSpPr>
            <a:spLocks noGrp="1"/>
          </p:cNvSpPr>
          <p:nvPr>
            <p:ph type="body" idx="1"/>
          </p:nvPr>
        </p:nvSpPr>
        <p:spPr>
          <a:xfrm>
            <a:off x="515791" y="5059035"/>
            <a:ext cx="6520220" cy="1653678"/>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99867731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519728" y="2012414"/>
            <a:ext cx="3212862" cy="479654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27085" y="2012414"/>
            <a:ext cx="3212862" cy="479654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64786354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20712" y="402484"/>
            <a:ext cx="6520220" cy="1461188"/>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520713" y="1853171"/>
            <a:ext cx="3198096"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smtClean="0"/>
              <a:t>Образец текста</a:t>
            </a:r>
          </a:p>
        </p:txBody>
      </p:sp>
      <p:sp>
        <p:nvSpPr>
          <p:cNvPr id="4" name="Content Placeholder 3"/>
          <p:cNvSpPr>
            <a:spLocks noGrp="1"/>
          </p:cNvSpPr>
          <p:nvPr>
            <p:ph sz="half" idx="2"/>
          </p:nvPr>
        </p:nvSpPr>
        <p:spPr>
          <a:xfrm>
            <a:off x="520713" y="2761381"/>
            <a:ext cx="3198096" cy="40615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27086" y="1853171"/>
            <a:ext cx="3213847"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smtClean="0"/>
              <a:t>Образец текста</a:t>
            </a:r>
          </a:p>
        </p:txBody>
      </p:sp>
      <p:sp>
        <p:nvSpPr>
          <p:cNvPr id="6" name="Content Placeholder 5"/>
          <p:cNvSpPr>
            <a:spLocks noGrp="1"/>
          </p:cNvSpPr>
          <p:nvPr>
            <p:ph sz="quarter" idx="4"/>
          </p:nvPr>
        </p:nvSpPr>
        <p:spPr>
          <a:xfrm>
            <a:off x="3827086" y="2761381"/>
            <a:ext cx="3213847" cy="40615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15208784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89430253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56798078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smtClean="0"/>
              <a:t>Образец заголовка</a:t>
            </a:r>
            <a:endParaRPr lang="en-US" dirty="0"/>
          </a:p>
        </p:txBody>
      </p:sp>
      <p:sp>
        <p:nvSpPr>
          <p:cNvPr id="3" name="Content Placeholder 2"/>
          <p:cNvSpPr>
            <a:spLocks noGrp="1"/>
          </p:cNvSpPr>
          <p:nvPr>
            <p:ph idx="1"/>
          </p:nvPr>
        </p:nvSpPr>
        <p:spPr>
          <a:xfrm>
            <a:off x="3213847" y="1088455"/>
            <a:ext cx="3827085" cy="5372269"/>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smtClean="0"/>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17033945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2459084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213847" y="1088455"/>
            <a:ext cx="3827085" cy="5372269"/>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ru-RU" smtClean="0"/>
              <a:t>Вставка рисунка</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smtClean="0"/>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18268541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9982101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402483"/>
            <a:ext cx="1630055" cy="640647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19728" y="402483"/>
            <a:ext cx="4795669" cy="6406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08837883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237197"/>
            <a:ext cx="6425724" cy="2631887"/>
          </a:xfrm>
        </p:spPr>
        <p:txBody>
          <a:bodyPr anchor="b"/>
          <a:lstStyle>
            <a:lvl1pPr algn="ctr">
              <a:defRPr sz="4960"/>
            </a:lvl1pPr>
          </a:lstStyle>
          <a:p>
            <a:r>
              <a:rPr lang="ru-RU" smtClean="0"/>
              <a:t>Образец заголовка</a:t>
            </a:r>
            <a:endParaRPr lang="en-US" dirty="0"/>
          </a:p>
        </p:txBody>
      </p:sp>
      <p:sp>
        <p:nvSpPr>
          <p:cNvPr id="3" name="Subtitle 2"/>
          <p:cNvSpPr>
            <a:spLocks noGrp="1"/>
          </p:cNvSpPr>
          <p:nvPr>
            <p:ph type="subTitle" idx="1"/>
          </p:nvPr>
        </p:nvSpPr>
        <p:spPr>
          <a:xfrm>
            <a:off x="944960" y="3970580"/>
            <a:ext cx="5669756" cy="1825171"/>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smtClean="0"/>
              <a:t>Образец подзаголовка</a:t>
            </a:r>
            <a:endParaRPr lang="en-US"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5693669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15791" y="1884671"/>
            <a:ext cx="6520220" cy="3144614"/>
          </a:xfrm>
        </p:spPr>
        <p:txBody>
          <a:bodyPr anchor="b"/>
          <a:lstStyle>
            <a:lvl1pPr>
              <a:defRPr sz="4960"/>
            </a:lvl1pPr>
          </a:lstStyle>
          <a:p>
            <a:r>
              <a:rPr lang="ru-RU" smtClean="0"/>
              <a:t>Образец заголовка</a:t>
            </a:r>
            <a:endParaRPr lang="en-US" dirty="0"/>
          </a:p>
        </p:txBody>
      </p:sp>
      <p:sp>
        <p:nvSpPr>
          <p:cNvPr id="3" name="Text Placeholder 2"/>
          <p:cNvSpPr>
            <a:spLocks noGrp="1"/>
          </p:cNvSpPr>
          <p:nvPr>
            <p:ph type="body" idx="1"/>
          </p:nvPr>
        </p:nvSpPr>
        <p:spPr>
          <a:xfrm>
            <a:off x="515791" y="5059035"/>
            <a:ext cx="6520220" cy="1653678"/>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264561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519728" y="2012414"/>
            <a:ext cx="3212862" cy="479654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27085" y="2012414"/>
            <a:ext cx="3212862" cy="479654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93948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20712" y="402484"/>
            <a:ext cx="6520220" cy="1461188"/>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520713" y="1853171"/>
            <a:ext cx="3198096"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smtClean="0"/>
              <a:t>Образец текста</a:t>
            </a:r>
          </a:p>
        </p:txBody>
      </p:sp>
      <p:sp>
        <p:nvSpPr>
          <p:cNvPr id="4" name="Content Placeholder 3"/>
          <p:cNvSpPr>
            <a:spLocks noGrp="1"/>
          </p:cNvSpPr>
          <p:nvPr>
            <p:ph sz="half" idx="2"/>
          </p:nvPr>
        </p:nvSpPr>
        <p:spPr>
          <a:xfrm>
            <a:off x="520713" y="2761381"/>
            <a:ext cx="3198096" cy="40615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27086" y="1853171"/>
            <a:ext cx="3213847"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smtClean="0"/>
              <a:t>Образец текста</a:t>
            </a:r>
          </a:p>
        </p:txBody>
      </p:sp>
      <p:sp>
        <p:nvSpPr>
          <p:cNvPr id="6" name="Content Placeholder 5"/>
          <p:cNvSpPr>
            <a:spLocks noGrp="1"/>
          </p:cNvSpPr>
          <p:nvPr>
            <p:ph sz="quarter" idx="4"/>
          </p:nvPr>
        </p:nvSpPr>
        <p:spPr>
          <a:xfrm>
            <a:off x="3827086" y="2761381"/>
            <a:ext cx="3213847" cy="40615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731561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116225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466862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smtClean="0"/>
              <a:t>Образец заголовка</a:t>
            </a:r>
            <a:endParaRPr lang="en-US" dirty="0"/>
          </a:p>
        </p:txBody>
      </p:sp>
      <p:sp>
        <p:nvSpPr>
          <p:cNvPr id="3" name="Content Placeholder 2"/>
          <p:cNvSpPr>
            <a:spLocks noGrp="1"/>
          </p:cNvSpPr>
          <p:nvPr>
            <p:ph idx="1"/>
          </p:nvPr>
        </p:nvSpPr>
        <p:spPr>
          <a:xfrm>
            <a:off x="3213847" y="1088455"/>
            <a:ext cx="3827085" cy="5372269"/>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smtClean="0"/>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82286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213847" y="1088455"/>
            <a:ext cx="3827085" cy="5372269"/>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smtClean="0"/>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pPr/>
              <a:t>20.07.2026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42743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402484"/>
            <a:ext cx="6520220" cy="146118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19728" y="2012414"/>
            <a:ext cx="6520220" cy="479654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19728" y="7006700"/>
            <a:ext cx="1700927" cy="402483"/>
          </a:xfrm>
          <a:prstGeom prst="rect">
            <a:avLst/>
          </a:prstGeom>
        </p:spPr>
        <p:txBody>
          <a:bodyPr vert="horz" lIns="91440" tIns="45720" rIns="91440" bIns="45720" rtlCol="0" anchor="ctr"/>
          <a:lstStyle>
            <a:lvl1pPr algn="l">
              <a:defRPr sz="992">
                <a:solidFill>
                  <a:schemeClr val="tx1">
                    <a:tint val="75000"/>
                  </a:schemeClr>
                </a:solidFill>
              </a:defRPr>
            </a:lvl1p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3"/>
          </p:nvPr>
        </p:nvSpPr>
        <p:spPr>
          <a:xfrm>
            <a:off x="2504143" y="7006700"/>
            <a:ext cx="2551390" cy="402483"/>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5339020" y="7006700"/>
            <a:ext cx="1700927" cy="402483"/>
          </a:xfrm>
          <a:prstGeom prst="rect">
            <a:avLst/>
          </a:prstGeom>
        </p:spPr>
        <p:txBody>
          <a:bodyPr vert="horz" lIns="91440" tIns="45720" rIns="91440" bIns="45720" rtlCol="0" anchor="ctr"/>
          <a:lstStyle>
            <a:lvl1pPr algn="r">
              <a:defRPr sz="992">
                <a:solidFill>
                  <a:schemeClr val="tx1">
                    <a:tint val="75000"/>
                  </a:schemeClr>
                </a:solidFill>
              </a:defRPr>
            </a:lvl1p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025693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402484"/>
            <a:ext cx="6520220" cy="146118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19728" y="2012414"/>
            <a:ext cx="6520220" cy="479654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19728" y="7006700"/>
            <a:ext cx="1700927" cy="402483"/>
          </a:xfrm>
          <a:prstGeom prst="rect">
            <a:avLst/>
          </a:prstGeom>
        </p:spPr>
        <p:txBody>
          <a:bodyPr vert="horz" lIns="91440" tIns="45720" rIns="91440" bIns="45720" rtlCol="0" anchor="ctr"/>
          <a:lstStyle>
            <a:lvl1pPr algn="l">
              <a:defRPr sz="992">
                <a:solidFill>
                  <a:schemeClr val="tx1">
                    <a:tint val="75000"/>
                  </a:schemeClr>
                </a:solidFill>
              </a:defRPr>
            </a:lvl1p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3"/>
          </p:nvPr>
        </p:nvSpPr>
        <p:spPr>
          <a:xfrm>
            <a:off x="2504143" y="7006700"/>
            <a:ext cx="2551390" cy="402483"/>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5339020" y="7006700"/>
            <a:ext cx="1700927" cy="402483"/>
          </a:xfrm>
          <a:prstGeom prst="rect">
            <a:avLst/>
          </a:prstGeom>
        </p:spPr>
        <p:txBody>
          <a:bodyPr vert="horz" lIns="91440" tIns="45720" rIns="91440" bIns="45720" rtlCol="0" anchor="ctr"/>
          <a:lstStyle>
            <a:lvl1pPr algn="r">
              <a:defRPr sz="992">
                <a:solidFill>
                  <a:schemeClr val="tx1">
                    <a:tint val="75000"/>
                  </a:schemeClr>
                </a:solidFill>
              </a:defRPr>
            </a:lvl1pPr>
          </a:lstStyle>
          <a:p>
            <a:fld id="{F69C61C7-1292-4BD5-ADB5-D2D0DBF4AA6A}" type="slidenum">
              <a:rPr lang="ru-RU" smtClean="0"/>
              <a:pPr/>
              <a:t>‹#›</a:t>
            </a:fld>
            <a:endParaRPr lang="ru-RU" dirty="0"/>
          </a:p>
        </p:txBody>
      </p:sp>
      <p:sp>
        <p:nvSpPr>
          <p:cNvPr id="7" name="Текст 9"/>
          <p:cNvSpPr txBox="1">
            <a:spLocks/>
          </p:cNvSpPr>
          <p:nvPr userDrawn="1"/>
        </p:nvSpPr>
        <p:spPr>
          <a:xfrm>
            <a:off x="803667" y="6898892"/>
            <a:ext cx="2194057" cy="557086"/>
          </a:xfrm>
          <a:prstGeom prst="rect">
            <a:avLst/>
          </a:prstGeom>
          <a:solidFill>
            <a:srgbClr val="FFFFFF"/>
          </a:solidFill>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0" indent="0" algn="l" defTabSz="755934" rtl="0" eaLnBrk="1" latinLnBrk="0" hangingPunct="1">
              <a:lnSpc>
                <a:spcPct val="90000"/>
              </a:lnSpc>
              <a:spcBef>
                <a:spcPts val="413"/>
              </a:spcBef>
              <a:buFont typeface="Arial" panose="020B0604020202020204" pitchFamily="34" charset="0"/>
              <a:buNone/>
              <a:defRPr sz="1300" kern="1200" baseline="0">
                <a:solidFill>
                  <a:schemeClr val="accent1">
                    <a:lumMod val="50000"/>
                  </a:schemeClr>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4"/>
            <a:r>
              <a:rPr lang="ru-RU" dirty="0" smtClean="0"/>
              <a:t>Министерство инвестиционного развития Смоленской области</a:t>
            </a:r>
            <a:endParaRPr lang="ru-RU" dirty="0"/>
          </a:p>
        </p:txBody>
      </p:sp>
    </p:spTree>
    <p:extLst>
      <p:ext uri="{BB962C8B-B14F-4D97-AF65-F5344CB8AC3E}">
        <p14:creationId xmlns:p14="http://schemas.microsoft.com/office/powerpoint/2010/main" val="35567202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microsoft.com/office/2007/relationships/hdphoto" Target="../media/hdphoto1.wdp"/><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3.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4.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65.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67.png"/><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18" Type="http://schemas.openxmlformats.org/officeDocument/2006/relationships/image" Target="../media/image79.png"/><Relationship Id="rId26" Type="http://schemas.openxmlformats.org/officeDocument/2006/relationships/image" Target="../media/image13.png"/><Relationship Id="rId3" Type="http://schemas.openxmlformats.org/officeDocument/2006/relationships/image" Target="../media/image20.png"/><Relationship Id="rId21" Type="http://schemas.openxmlformats.org/officeDocument/2006/relationships/image" Target="../media/image80.png"/><Relationship Id="rId7" Type="http://schemas.openxmlformats.org/officeDocument/2006/relationships/image" Target="../media/image70.png"/><Relationship Id="rId12" Type="http://schemas.openxmlformats.org/officeDocument/2006/relationships/image" Target="../media/image75.png"/><Relationship Id="rId17" Type="http://schemas.microsoft.com/office/2007/relationships/hdphoto" Target="../media/hdphoto9.wdp"/><Relationship Id="rId25" Type="http://schemas.openxmlformats.org/officeDocument/2006/relationships/image" Target="../media/image62.png"/><Relationship Id="rId2" Type="http://schemas.openxmlformats.org/officeDocument/2006/relationships/notesSlide" Target="../notesSlides/notesSlide9.xml"/><Relationship Id="rId16" Type="http://schemas.openxmlformats.org/officeDocument/2006/relationships/image" Target="../media/image78.png"/><Relationship Id="rId20" Type="http://schemas.microsoft.com/office/2007/relationships/hdphoto" Target="../media/hdphoto2.wdp"/><Relationship Id="rId1" Type="http://schemas.openxmlformats.org/officeDocument/2006/relationships/slideLayout" Target="../slideLayouts/slideLayout1.xml"/><Relationship Id="rId6" Type="http://schemas.openxmlformats.org/officeDocument/2006/relationships/image" Target="../media/image69.png"/><Relationship Id="rId11" Type="http://schemas.openxmlformats.org/officeDocument/2006/relationships/image" Target="../media/image74.png"/><Relationship Id="rId24" Type="http://schemas.microsoft.com/office/2007/relationships/hdphoto" Target="../media/hdphoto10.wdp"/><Relationship Id="rId5" Type="http://schemas.openxmlformats.org/officeDocument/2006/relationships/image" Target="../media/image68.png"/><Relationship Id="rId15" Type="http://schemas.openxmlformats.org/officeDocument/2006/relationships/image" Target="../media/image39.png"/><Relationship Id="rId23" Type="http://schemas.openxmlformats.org/officeDocument/2006/relationships/image" Target="../media/image81.png"/><Relationship Id="rId10" Type="http://schemas.openxmlformats.org/officeDocument/2006/relationships/image" Target="../media/image73.png"/><Relationship Id="rId19" Type="http://schemas.openxmlformats.org/officeDocument/2006/relationships/image" Target="../media/image47.png"/><Relationship Id="rId4" Type="http://schemas.openxmlformats.org/officeDocument/2006/relationships/chart" Target="../charts/chart2.xml"/><Relationship Id="rId9" Type="http://schemas.openxmlformats.org/officeDocument/2006/relationships/image" Target="../media/image72.png"/><Relationship Id="rId14" Type="http://schemas.openxmlformats.org/officeDocument/2006/relationships/image" Target="../media/image77.png"/><Relationship Id="rId22"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20.png"/><Relationship Id="rId7" Type="http://schemas.openxmlformats.org/officeDocument/2006/relationships/hyperlink" Target="mailto:dep@smolinvest.com"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17" Type="http://schemas.openxmlformats.org/officeDocument/2006/relationships/image" Target="../media/image13.png"/><Relationship Id="rId2" Type="http://schemas.openxmlformats.org/officeDocument/2006/relationships/image" Target="../media/image86.png"/><Relationship Id="rId16" Type="http://schemas.openxmlformats.org/officeDocument/2006/relationships/chart" Target="../charts/chart3.xml"/><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5" Type="http://schemas.openxmlformats.org/officeDocument/2006/relationships/image" Target="../media/image9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s>
</file>

<file path=ppt/slides/_rels/slide17.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08.png"/><Relationship Id="rId18" Type="http://schemas.openxmlformats.org/officeDocument/2006/relationships/image" Target="../media/image110.png"/><Relationship Id="rId3" Type="http://schemas.openxmlformats.org/officeDocument/2006/relationships/image" Target="../media/image100.png"/><Relationship Id="rId21" Type="http://schemas.openxmlformats.org/officeDocument/2006/relationships/image" Target="../media/image62.png"/><Relationship Id="rId7" Type="http://schemas.openxmlformats.org/officeDocument/2006/relationships/image" Target="../media/image104.png"/><Relationship Id="rId12" Type="http://schemas.openxmlformats.org/officeDocument/2006/relationships/image" Target="../media/image107.png"/><Relationship Id="rId17" Type="http://schemas.microsoft.com/office/2007/relationships/hdphoto" Target="../media/hdphoto13.wdp"/><Relationship Id="rId2" Type="http://schemas.openxmlformats.org/officeDocument/2006/relationships/notesSlide" Target="../notesSlides/notesSlide11.xml"/><Relationship Id="rId16" Type="http://schemas.openxmlformats.org/officeDocument/2006/relationships/image" Target="../media/image109.png"/><Relationship Id="rId20" Type="http://schemas.openxmlformats.org/officeDocument/2006/relationships/image" Target="../media/image111.png"/><Relationship Id="rId1" Type="http://schemas.openxmlformats.org/officeDocument/2006/relationships/slideLayout" Target="../slideLayouts/slideLayout1.xml"/><Relationship Id="rId6" Type="http://schemas.openxmlformats.org/officeDocument/2006/relationships/image" Target="../media/image103.png"/><Relationship Id="rId11" Type="http://schemas.openxmlformats.org/officeDocument/2006/relationships/image" Target="../media/image20.png"/><Relationship Id="rId5" Type="http://schemas.openxmlformats.org/officeDocument/2006/relationships/image" Target="../media/image102.png"/><Relationship Id="rId15" Type="http://schemas.openxmlformats.org/officeDocument/2006/relationships/chart" Target="../charts/chart4.xml"/><Relationship Id="rId10" Type="http://schemas.microsoft.com/office/2007/relationships/hdphoto" Target="../media/hdphoto11.wdp"/><Relationship Id="rId19" Type="http://schemas.microsoft.com/office/2007/relationships/hdphoto" Target="../media/hdphoto2.wdp"/><Relationship Id="rId4" Type="http://schemas.openxmlformats.org/officeDocument/2006/relationships/image" Target="../media/image101.png"/><Relationship Id="rId9" Type="http://schemas.openxmlformats.org/officeDocument/2006/relationships/image" Target="../media/image106.png"/><Relationship Id="rId14" Type="http://schemas.microsoft.com/office/2007/relationships/hdphoto" Target="../media/hdphoto12.wdp"/><Relationship Id="rId22"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8.png"/><Relationship Id="rId18" Type="http://schemas.openxmlformats.org/officeDocument/2006/relationships/image" Target="../media/image123.png"/><Relationship Id="rId3" Type="http://schemas.openxmlformats.org/officeDocument/2006/relationships/image" Target="../media/image112.png"/><Relationship Id="rId21" Type="http://schemas.openxmlformats.org/officeDocument/2006/relationships/image" Target="../media/image13.png"/><Relationship Id="rId7" Type="http://schemas.microsoft.com/office/2007/relationships/hdphoto" Target="../media/hdphoto15.wdp"/><Relationship Id="rId12" Type="http://schemas.microsoft.com/office/2007/relationships/hdphoto" Target="../media/hdphoto16.wdp"/><Relationship Id="rId17" Type="http://schemas.openxmlformats.org/officeDocument/2006/relationships/image" Target="../media/image122.png"/><Relationship Id="rId2" Type="http://schemas.openxmlformats.org/officeDocument/2006/relationships/notesSlide" Target="../notesSlides/notesSlide12.xml"/><Relationship Id="rId16" Type="http://schemas.openxmlformats.org/officeDocument/2006/relationships/image" Target="../media/image121.png"/><Relationship Id="rId20" Type="http://schemas.openxmlformats.org/officeDocument/2006/relationships/image" Target="../media/image125.png"/><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7.png"/><Relationship Id="rId5" Type="http://schemas.openxmlformats.org/officeDocument/2006/relationships/image" Target="../media/image20.png"/><Relationship Id="rId15" Type="http://schemas.openxmlformats.org/officeDocument/2006/relationships/image" Target="../media/image120.png"/><Relationship Id="rId10" Type="http://schemas.openxmlformats.org/officeDocument/2006/relationships/image" Target="../media/image116.png"/><Relationship Id="rId19" Type="http://schemas.openxmlformats.org/officeDocument/2006/relationships/image" Target="../media/image124.png"/><Relationship Id="rId4" Type="http://schemas.microsoft.com/office/2007/relationships/hdphoto" Target="../media/hdphoto14.wdp"/><Relationship Id="rId9" Type="http://schemas.openxmlformats.org/officeDocument/2006/relationships/image" Target="../media/image115.png"/><Relationship Id="rId14" Type="http://schemas.openxmlformats.org/officeDocument/2006/relationships/image" Target="../media/image119.png"/></Relationships>
</file>

<file path=ppt/slides/_rels/slide19.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7.png"/><Relationship Id="rId3" Type="http://schemas.openxmlformats.org/officeDocument/2006/relationships/image" Target="../media/image127.png"/><Relationship Id="rId7" Type="http://schemas.openxmlformats.org/officeDocument/2006/relationships/image" Target="../media/image131.png"/><Relationship Id="rId12" Type="http://schemas.openxmlformats.org/officeDocument/2006/relationships/image" Target="../media/image136.png"/><Relationship Id="rId2" Type="http://schemas.openxmlformats.org/officeDocument/2006/relationships/image" Target="../media/image126.png"/><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30.png"/><Relationship Id="rId11" Type="http://schemas.openxmlformats.org/officeDocument/2006/relationships/image" Target="../media/image135.png"/><Relationship Id="rId5" Type="http://schemas.openxmlformats.org/officeDocument/2006/relationships/image" Target="../media/image129.png"/><Relationship Id="rId15" Type="http://schemas.openxmlformats.org/officeDocument/2006/relationships/image" Target="../media/image139.png"/><Relationship Id="rId10" Type="http://schemas.openxmlformats.org/officeDocument/2006/relationships/image" Target="../media/image134.png"/><Relationship Id="rId4" Type="http://schemas.openxmlformats.org/officeDocument/2006/relationships/image" Target="../media/image128.png"/><Relationship Id="rId9" Type="http://schemas.openxmlformats.org/officeDocument/2006/relationships/image" Target="../media/image133.png"/><Relationship Id="rId14" Type="http://schemas.openxmlformats.org/officeDocument/2006/relationships/image" Target="../media/image138.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image" Target="../media/image143.jpeg"/><Relationship Id="rId13" Type="http://schemas.openxmlformats.org/officeDocument/2006/relationships/image" Target="../media/image13.png"/><Relationship Id="rId3" Type="http://schemas.openxmlformats.org/officeDocument/2006/relationships/image" Target="../media/image20.png"/><Relationship Id="rId7" Type="http://schemas.microsoft.com/office/2007/relationships/hdphoto" Target="../media/hdphoto17.wdp"/><Relationship Id="rId12"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2.png"/><Relationship Id="rId11" Type="http://schemas.openxmlformats.org/officeDocument/2006/relationships/image" Target="../media/image146.png"/><Relationship Id="rId5" Type="http://schemas.openxmlformats.org/officeDocument/2006/relationships/image" Target="../media/image141.png"/><Relationship Id="rId10" Type="http://schemas.openxmlformats.org/officeDocument/2006/relationships/image" Target="../media/image145.png"/><Relationship Id="rId4" Type="http://schemas.openxmlformats.org/officeDocument/2006/relationships/image" Target="../media/image140.jpeg"/><Relationship Id="rId9" Type="http://schemas.openxmlformats.org/officeDocument/2006/relationships/image" Target="../media/image144.png"/></Relationships>
</file>

<file path=ppt/slides/_rels/slide21.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57.png"/><Relationship Id="rId3" Type="http://schemas.openxmlformats.org/officeDocument/2006/relationships/image" Target="../media/image147.png"/><Relationship Id="rId7" Type="http://schemas.openxmlformats.org/officeDocument/2006/relationships/image" Target="../media/image151.png"/><Relationship Id="rId12" Type="http://schemas.openxmlformats.org/officeDocument/2006/relationships/image" Target="../media/image156.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50.png"/><Relationship Id="rId11" Type="http://schemas.openxmlformats.org/officeDocument/2006/relationships/image" Target="../media/image155.png"/><Relationship Id="rId5" Type="http://schemas.openxmlformats.org/officeDocument/2006/relationships/image" Target="../media/image149.png"/><Relationship Id="rId15" Type="http://schemas.openxmlformats.org/officeDocument/2006/relationships/image" Target="../media/image13.png"/><Relationship Id="rId10" Type="http://schemas.openxmlformats.org/officeDocument/2006/relationships/image" Target="../media/image154.png"/><Relationship Id="rId4" Type="http://schemas.openxmlformats.org/officeDocument/2006/relationships/image" Target="../media/image148.png"/><Relationship Id="rId9" Type="http://schemas.openxmlformats.org/officeDocument/2006/relationships/image" Target="../media/image153.png"/><Relationship Id="rId14" Type="http://schemas.openxmlformats.org/officeDocument/2006/relationships/image" Target="../media/image62.png"/></Relationships>
</file>

<file path=ppt/slides/_rels/slide22.xml.rels><?xml version="1.0" encoding="UTF-8" standalone="yes"?>
<Relationships xmlns="http://schemas.openxmlformats.org/package/2006/relationships"><Relationship Id="rId8" Type="http://schemas.microsoft.com/office/2007/relationships/hdphoto" Target="../media/hdphoto18.wdp"/><Relationship Id="rId13" Type="http://schemas.openxmlformats.org/officeDocument/2006/relationships/image" Target="../media/image13.png"/><Relationship Id="rId3" Type="http://schemas.openxmlformats.org/officeDocument/2006/relationships/image" Target="../media/image159.png"/><Relationship Id="rId7" Type="http://schemas.openxmlformats.org/officeDocument/2006/relationships/image" Target="../media/image161.png"/><Relationship Id="rId12" Type="http://schemas.openxmlformats.org/officeDocument/2006/relationships/image" Target="../media/image62.png"/><Relationship Id="rId2" Type="http://schemas.openxmlformats.org/officeDocument/2006/relationships/image" Target="../media/image158.pn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164.png"/><Relationship Id="rId5" Type="http://schemas.openxmlformats.org/officeDocument/2006/relationships/image" Target="../media/image160.png"/><Relationship Id="rId10" Type="http://schemas.openxmlformats.org/officeDocument/2006/relationships/image" Target="../media/image163.jpeg"/><Relationship Id="rId4" Type="http://schemas.microsoft.com/office/2007/relationships/hdphoto" Target="../media/hdphoto2.wdp"/><Relationship Id="rId9" Type="http://schemas.openxmlformats.org/officeDocument/2006/relationships/image" Target="../media/image162.png"/></Relationships>
</file>

<file path=ppt/slides/_rels/slide23.xml.rels><?xml version="1.0" encoding="UTF-8" standalone="yes"?>
<Relationships xmlns="http://schemas.openxmlformats.org/package/2006/relationships"><Relationship Id="rId8" Type="http://schemas.openxmlformats.org/officeDocument/2006/relationships/image" Target="../media/image169.jpeg"/><Relationship Id="rId13" Type="http://schemas.openxmlformats.org/officeDocument/2006/relationships/image" Target="../media/image62.png"/><Relationship Id="rId3" Type="http://schemas.microsoft.com/office/2007/relationships/hdphoto" Target="../media/hdphoto2.wdp"/><Relationship Id="rId7" Type="http://schemas.openxmlformats.org/officeDocument/2006/relationships/image" Target="../media/image168.jpeg"/><Relationship Id="rId12" Type="http://schemas.openxmlformats.org/officeDocument/2006/relationships/image" Target="../media/image79.png"/><Relationship Id="rId2" Type="http://schemas.openxmlformats.org/officeDocument/2006/relationships/image" Target="../media/image165.png"/><Relationship Id="rId1" Type="http://schemas.openxmlformats.org/officeDocument/2006/relationships/slideLayout" Target="../slideLayouts/slideLayout1.xml"/><Relationship Id="rId6" Type="http://schemas.openxmlformats.org/officeDocument/2006/relationships/image" Target="../media/image167.png"/><Relationship Id="rId11" Type="http://schemas.openxmlformats.org/officeDocument/2006/relationships/image" Target="../media/image172.jpeg"/><Relationship Id="rId5" Type="http://schemas.openxmlformats.org/officeDocument/2006/relationships/image" Target="../media/image166.png"/><Relationship Id="rId10" Type="http://schemas.openxmlformats.org/officeDocument/2006/relationships/image" Target="../media/image171.jpeg"/><Relationship Id="rId4" Type="http://schemas.openxmlformats.org/officeDocument/2006/relationships/image" Target="../media/image20.png"/><Relationship Id="rId9" Type="http://schemas.openxmlformats.org/officeDocument/2006/relationships/image" Target="../media/image170.png"/><Relationship Id="rId1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chart" Target="../charts/chart6.xml"/><Relationship Id="rId4" Type="http://schemas.openxmlformats.org/officeDocument/2006/relationships/chart" Target="../charts/chart5.xml"/></Relationships>
</file>

<file path=ppt/slides/_rels/slide25.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3.png"/><Relationship Id="rId7" Type="http://schemas.openxmlformats.org/officeDocument/2006/relationships/image" Target="../media/image17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13.png"/><Relationship Id="rId5" Type="http://schemas.openxmlformats.org/officeDocument/2006/relationships/image" Target="../media/image174.png"/><Relationship Id="rId10" Type="http://schemas.openxmlformats.org/officeDocument/2006/relationships/image" Target="../media/image62.png"/><Relationship Id="rId4" Type="http://schemas.microsoft.com/office/2007/relationships/hdphoto" Target="../media/hdphoto14.wdp"/><Relationship Id="rId9" Type="http://schemas.openxmlformats.org/officeDocument/2006/relationships/image" Target="../media/image177.png"/></Relationships>
</file>

<file path=ppt/slides/_rels/slide26.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media/image20.png"/><Relationship Id="rId7" Type="http://schemas.openxmlformats.org/officeDocument/2006/relationships/image" Target="../media/image181.png"/><Relationship Id="rId12"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80.png"/><Relationship Id="rId11" Type="http://schemas.openxmlformats.org/officeDocument/2006/relationships/image" Target="../media/image62.png"/><Relationship Id="rId5" Type="http://schemas.openxmlformats.org/officeDocument/2006/relationships/image" Target="../media/image179.png"/><Relationship Id="rId10" Type="http://schemas.microsoft.com/office/2007/relationships/hdphoto" Target="../media/hdphoto14.wdp"/><Relationship Id="rId4" Type="http://schemas.openxmlformats.org/officeDocument/2006/relationships/image" Target="../media/image178.jpeg"/><Relationship Id="rId9" Type="http://schemas.openxmlformats.org/officeDocument/2006/relationships/image" Target="../media/image174.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3.png"/><Relationship Id="rId2" Type="http://schemas.openxmlformats.org/officeDocument/2006/relationships/image" Target="../media/image183.png"/><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185.png"/><Relationship Id="rId4" Type="http://schemas.openxmlformats.org/officeDocument/2006/relationships/image" Target="../media/image184.png"/></Relationships>
</file>

<file path=ppt/slides/_rels/slide28.xml.rels><?xml version="1.0" encoding="UTF-8" standalone="yes"?>
<Relationships xmlns="http://schemas.openxmlformats.org/package/2006/relationships"><Relationship Id="rId8" Type="http://schemas.openxmlformats.org/officeDocument/2006/relationships/image" Target="../media/image189.jpeg"/><Relationship Id="rId13" Type="http://schemas.openxmlformats.org/officeDocument/2006/relationships/image" Target="../media/image194.png"/><Relationship Id="rId3" Type="http://schemas.openxmlformats.org/officeDocument/2006/relationships/image" Target="../media/image186.jpeg"/><Relationship Id="rId7" Type="http://schemas.microsoft.com/office/2007/relationships/hdphoto" Target="../media/hdphoto19.wdp"/><Relationship Id="rId12" Type="http://schemas.openxmlformats.org/officeDocument/2006/relationships/image" Target="../media/image19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88.png"/><Relationship Id="rId11" Type="http://schemas.openxmlformats.org/officeDocument/2006/relationships/image" Target="../media/image192.png"/><Relationship Id="rId5" Type="http://schemas.openxmlformats.org/officeDocument/2006/relationships/image" Target="../media/image20.png"/><Relationship Id="rId15" Type="http://schemas.openxmlformats.org/officeDocument/2006/relationships/image" Target="../media/image13.png"/><Relationship Id="rId10" Type="http://schemas.openxmlformats.org/officeDocument/2006/relationships/image" Target="../media/image191.png"/><Relationship Id="rId4" Type="http://schemas.openxmlformats.org/officeDocument/2006/relationships/image" Target="../media/image187.jpeg"/><Relationship Id="rId9" Type="http://schemas.openxmlformats.org/officeDocument/2006/relationships/image" Target="../media/image190.jpeg"/><Relationship Id="rId14" Type="http://schemas.openxmlformats.org/officeDocument/2006/relationships/image" Target="../media/image62.png"/></Relationships>
</file>

<file path=ppt/slides/_rels/slide29.xml.rels><?xml version="1.0" encoding="UTF-8" standalone="yes"?>
<Relationships xmlns="http://schemas.openxmlformats.org/package/2006/relationships"><Relationship Id="rId8" Type="http://schemas.openxmlformats.org/officeDocument/2006/relationships/image" Target="../media/image198.png"/><Relationship Id="rId13" Type="http://schemas.openxmlformats.org/officeDocument/2006/relationships/image" Target="../media/image203.jpeg"/><Relationship Id="rId18" Type="http://schemas.openxmlformats.org/officeDocument/2006/relationships/image" Target="../media/image205.png"/><Relationship Id="rId3" Type="http://schemas.openxmlformats.org/officeDocument/2006/relationships/image" Target="../media/image195.png"/><Relationship Id="rId7" Type="http://schemas.microsoft.com/office/2007/relationships/hdphoto" Target="../media/hdphoto20.wdp"/><Relationship Id="rId12" Type="http://schemas.openxmlformats.org/officeDocument/2006/relationships/image" Target="../media/image202.jpeg"/><Relationship Id="rId17" Type="http://schemas.microsoft.com/office/2007/relationships/hdphoto" Target="../media/hdphoto2.wdp"/><Relationship Id="rId2" Type="http://schemas.openxmlformats.org/officeDocument/2006/relationships/notesSlide" Target="../notesSlides/notesSlide18.xml"/><Relationship Id="rId16" Type="http://schemas.openxmlformats.org/officeDocument/2006/relationships/image" Target="../media/image204.png"/><Relationship Id="rId20"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97.png"/><Relationship Id="rId11" Type="http://schemas.openxmlformats.org/officeDocument/2006/relationships/image" Target="../media/image201.jpeg"/><Relationship Id="rId5" Type="http://schemas.openxmlformats.org/officeDocument/2006/relationships/image" Target="../media/image20.png"/><Relationship Id="rId15" Type="http://schemas.microsoft.com/office/2007/relationships/hdphoto" Target="../media/hdphoto19.wdp"/><Relationship Id="rId10" Type="http://schemas.openxmlformats.org/officeDocument/2006/relationships/image" Target="../media/image200.png"/><Relationship Id="rId19" Type="http://schemas.openxmlformats.org/officeDocument/2006/relationships/image" Target="../media/image62.png"/><Relationship Id="rId4" Type="http://schemas.openxmlformats.org/officeDocument/2006/relationships/image" Target="../media/image196.png"/><Relationship Id="rId9" Type="http://schemas.openxmlformats.org/officeDocument/2006/relationships/image" Target="../media/image199.png"/><Relationship Id="rId14" Type="http://schemas.openxmlformats.org/officeDocument/2006/relationships/image" Target="../media/image188.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2.wdp"/><Relationship Id="rId7"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13.png"/><Relationship Id="rId5" Type="http://schemas.openxmlformats.org/officeDocument/2006/relationships/image" Target="../media/image21.png"/><Relationship Id="rId10" Type="http://schemas.openxmlformats.org/officeDocument/2006/relationships/image" Target="../media/image18.png"/><Relationship Id="rId4" Type="http://schemas.openxmlformats.org/officeDocument/2006/relationships/image" Target="../media/image20.pn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8" Type="http://schemas.openxmlformats.org/officeDocument/2006/relationships/hyperlink" Target="mailto:smolregion67@yandex.ru" TargetMode="External"/><Relationship Id="rId3" Type="http://schemas.openxmlformats.org/officeDocument/2006/relationships/image" Target="../media/image206.png"/><Relationship Id="rId7" Type="http://schemas.openxmlformats.org/officeDocument/2006/relationships/hyperlink" Target="https://dep-invest.admin-smolensk.ru/"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mailto:dep@smolinvest.com" TargetMode="External"/><Relationship Id="rId11" Type="http://schemas.openxmlformats.org/officeDocument/2006/relationships/image" Target="../media/image13.png"/><Relationship Id="rId5" Type="http://schemas.openxmlformats.org/officeDocument/2006/relationships/hyperlink" Target="mailto:admin_elnia@admin-smolensk.ru" TargetMode="External"/><Relationship Id="rId10" Type="http://schemas.openxmlformats.org/officeDocument/2006/relationships/image" Target="../media/image62.png"/><Relationship Id="rId4" Type="http://schemas.microsoft.com/office/2007/relationships/hdphoto" Target="../media/hdphoto21.wdp"/><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16.png"/><Relationship Id="rId4" Type="http://schemas.openxmlformats.org/officeDocument/2006/relationships/image" Target="../media/image26.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4.png"/><Relationship Id="rId18" Type="http://schemas.openxmlformats.org/officeDocument/2006/relationships/image" Target="../media/image38.png"/><Relationship Id="rId3" Type="http://schemas.openxmlformats.org/officeDocument/2006/relationships/image" Target="../media/image29.png"/><Relationship Id="rId7" Type="http://schemas.openxmlformats.org/officeDocument/2006/relationships/image" Target="../media/image19.png"/><Relationship Id="rId12" Type="http://schemas.openxmlformats.org/officeDocument/2006/relationships/image" Target="../media/image33.png"/><Relationship Id="rId17" Type="http://schemas.openxmlformats.org/officeDocument/2006/relationships/image" Target="../media/image37.png"/><Relationship Id="rId2" Type="http://schemas.openxmlformats.org/officeDocument/2006/relationships/notesSlide" Target="../notesSlides/notesSlide1.xml"/><Relationship Id="rId16" Type="http://schemas.openxmlformats.org/officeDocument/2006/relationships/image" Target="../media/image36.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32.png"/><Relationship Id="rId5" Type="http://schemas.openxmlformats.org/officeDocument/2006/relationships/image" Target="../media/image30.png"/><Relationship Id="rId15" Type="http://schemas.openxmlformats.org/officeDocument/2006/relationships/image" Target="../media/image16.png"/><Relationship Id="rId10" Type="http://schemas.openxmlformats.org/officeDocument/2006/relationships/image" Target="../media/image20.png"/><Relationship Id="rId19" Type="http://schemas.openxmlformats.org/officeDocument/2006/relationships/image" Target="../media/image13.png"/><Relationship Id="rId4" Type="http://schemas.microsoft.com/office/2007/relationships/hdphoto" Target="../media/hdphoto3.wdp"/><Relationship Id="rId9" Type="http://schemas.microsoft.com/office/2007/relationships/hdphoto" Target="../media/hdphoto4.wdp"/><Relationship Id="rId14" Type="http://schemas.openxmlformats.org/officeDocument/2006/relationships/image" Target="../media/image35.png"/></Relationships>
</file>

<file path=ppt/slides/_rels/slide6.xml.rels><?xml version="1.0" encoding="UTF-8" standalone="yes"?>
<Relationships xmlns="http://schemas.openxmlformats.org/package/2006/relationships"><Relationship Id="rId8" Type="http://schemas.openxmlformats.org/officeDocument/2006/relationships/image" Target="../media/image42.png"/><Relationship Id="rId13" Type="http://schemas.microsoft.com/office/2007/relationships/hdphoto" Target="../media/hdphoto7.wdp"/><Relationship Id="rId18" Type="http://schemas.openxmlformats.org/officeDocument/2006/relationships/image" Target="../media/image13.png"/><Relationship Id="rId3" Type="http://schemas.openxmlformats.org/officeDocument/2006/relationships/image" Target="../media/image39.png"/><Relationship Id="rId7" Type="http://schemas.openxmlformats.org/officeDocument/2006/relationships/image" Target="../media/image41.png"/><Relationship Id="rId12" Type="http://schemas.openxmlformats.org/officeDocument/2006/relationships/image" Target="../media/image44.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6.png"/><Relationship Id="rId1" Type="http://schemas.openxmlformats.org/officeDocument/2006/relationships/slideLayout" Target="../slideLayouts/slideLayout1.xml"/><Relationship Id="rId6" Type="http://schemas.microsoft.com/office/2007/relationships/hdphoto" Target="../media/hdphoto2.wdp"/><Relationship Id="rId11" Type="http://schemas.microsoft.com/office/2007/relationships/hdphoto" Target="../media/hdphoto6.wdp"/><Relationship Id="rId5" Type="http://schemas.openxmlformats.org/officeDocument/2006/relationships/image" Target="../media/image40.png"/><Relationship Id="rId15" Type="http://schemas.openxmlformats.org/officeDocument/2006/relationships/image" Target="../media/image46.png"/><Relationship Id="rId10" Type="http://schemas.openxmlformats.org/officeDocument/2006/relationships/image" Target="../media/image43.png"/><Relationship Id="rId4" Type="http://schemas.openxmlformats.org/officeDocument/2006/relationships/image" Target="../media/image20.png"/><Relationship Id="rId9" Type="http://schemas.microsoft.com/office/2007/relationships/hdphoto" Target="../media/hdphoto5.wdp"/><Relationship Id="rId14" Type="http://schemas.openxmlformats.org/officeDocument/2006/relationships/image" Target="../media/image45.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3.png"/><Relationship Id="rId3" Type="http://schemas.openxmlformats.org/officeDocument/2006/relationships/image" Target="../media/image47.png"/><Relationship Id="rId7" Type="http://schemas.openxmlformats.org/officeDocument/2006/relationships/chart" Target="../charts/chart1.xml"/><Relationship Id="rId12"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0.png"/><Relationship Id="rId5" Type="http://schemas.openxmlformats.org/officeDocument/2006/relationships/image" Target="../media/image20.png"/><Relationship Id="rId10" Type="http://schemas.openxmlformats.org/officeDocument/2006/relationships/image" Target="../media/image18.png"/><Relationship Id="rId4" Type="http://schemas.microsoft.com/office/2007/relationships/hdphoto" Target="../media/hdphoto2.wdp"/><Relationship Id="rId9" Type="http://schemas.openxmlformats.org/officeDocument/2006/relationships/image" Target="../media/image49.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9.png"/><Relationship Id="rId7" Type="http://schemas.openxmlformats.org/officeDocument/2006/relationships/image" Target="../media/image54.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13.png"/><Relationship Id="rId5" Type="http://schemas.openxmlformats.org/officeDocument/2006/relationships/image" Target="../media/image20.png"/><Relationship Id="rId10" Type="http://schemas.openxmlformats.org/officeDocument/2006/relationships/image" Target="../media/image18.png"/><Relationship Id="rId4" Type="http://schemas.microsoft.com/office/2007/relationships/hdphoto" Target="../media/hdphoto2.wdp"/><Relationship Id="rId9" Type="http://schemas.openxmlformats.org/officeDocument/2006/relationships/image" Target="../media/image55.png"/></Relationships>
</file>

<file path=ppt/slides/_rels/slide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20.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8.wdp"/><Relationship Id="rId11" Type="http://schemas.openxmlformats.org/officeDocument/2006/relationships/image" Target="../media/image61.png"/><Relationship Id="rId5" Type="http://schemas.openxmlformats.org/officeDocument/2006/relationships/image" Target="../media/image56.png"/><Relationship Id="rId10" Type="http://schemas.openxmlformats.org/officeDocument/2006/relationships/image" Target="../media/image60.png"/><Relationship Id="rId4" Type="http://schemas.openxmlformats.org/officeDocument/2006/relationships/image" Target="../media/image28.png"/><Relationship Id="rId9"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cstate="print"/>
          <a:stretch>
            <a:fillRect/>
          </a:stretch>
        </p:blipFill>
        <p:spPr>
          <a:xfrm>
            <a:off x="1371641" y="1647857"/>
            <a:ext cx="4800600" cy="4743450"/>
          </a:xfrm>
          <a:prstGeom prst="rect">
            <a:avLst/>
          </a:prstGeom>
        </p:spPr>
      </p:pic>
      <p:pic>
        <p:nvPicPr>
          <p:cNvPr id="16" name="Рисунок 15"/>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143" y="195109"/>
            <a:ext cx="7560818" cy="777717"/>
          </a:xfrm>
          <a:prstGeom prst="rect">
            <a:avLst/>
          </a:prstGeom>
        </p:spPr>
      </p:pic>
      <p:sp>
        <p:nvSpPr>
          <p:cNvPr id="21" name="TextBox 20"/>
          <p:cNvSpPr txBox="1"/>
          <p:nvPr/>
        </p:nvSpPr>
        <p:spPr>
          <a:xfrm>
            <a:off x="-41564" y="299833"/>
            <a:ext cx="7559676" cy="523220"/>
          </a:xfrm>
          <a:prstGeom prst="rect">
            <a:avLst/>
          </a:prstGeom>
          <a:noFill/>
        </p:spPr>
        <p:txBody>
          <a:bodyPr wrap="square" rtlCol="0">
            <a:spAutoFit/>
          </a:bodyPr>
          <a:lstStyle/>
          <a:p>
            <a:pPr algn="ctr"/>
            <a:r>
              <a:rPr lang="ru-RU" sz="28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Инвестиционный паспорт</a:t>
            </a:r>
            <a:endParaRPr lang="ru-RU" sz="28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2" name="Группа 1"/>
          <p:cNvGrpSpPr/>
          <p:nvPr/>
        </p:nvGrpSpPr>
        <p:grpSpPr>
          <a:xfrm>
            <a:off x="682876" y="1087242"/>
            <a:ext cx="6055490" cy="5786405"/>
            <a:chOff x="698130" y="1087242"/>
            <a:chExt cx="6055490" cy="5786405"/>
          </a:xfrm>
        </p:grpSpPr>
        <p:pic>
          <p:nvPicPr>
            <p:cNvPr id="22" name="Рисунок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47200" y="5213164"/>
              <a:ext cx="1660483" cy="1660483"/>
            </a:xfrm>
            <a:prstGeom prst="rect">
              <a:avLst/>
            </a:prstGeom>
          </p:spPr>
        </p:pic>
        <p:pic>
          <p:nvPicPr>
            <p:cNvPr id="23" name="Рисунок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8130" y="3196056"/>
              <a:ext cx="1667052" cy="1667052"/>
            </a:xfrm>
            <a:prstGeom prst="rect">
              <a:avLst/>
            </a:prstGeom>
          </p:spPr>
        </p:pic>
        <p:pic>
          <p:nvPicPr>
            <p:cNvPr id="24" name="Рисунок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57167" y="3244752"/>
              <a:ext cx="1696453" cy="1696453"/>
            </a:xfrm>
            <a:prstGeom prst="rect">
              <a:avLst/>
            </a:prstGeom>
          </p:spPr>
        </p:pic>
        <p:pic>
          <p:nvPicPr>
            <p:cNvPr id="25" name="Рисунок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22742" y="1709520"/>
              <a:ext cx="1684421" cy="1684421"/>
            </a:xfrm>
            <a:prstGeom prst="rect">
              <a:avLst/>
            </a:prstGeom>
          </p:spPr>
        </p:pic>
        <p:pic>
          <p:nvPicPr>
            <p:cNvPr id="26" name="Рисунок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01037" y="4726130"/>
              <a:ext cx="1684421" cy="1684421"/>
            </a:xfrm>
            <a:prstGeom prst="rect">
              <a:avLst/>
            </a:prstGeom>
          </p:spPr>
        </p:pic>
        <p:sp>
          <p:nvSpPr>
            <p:cNvPr id="27" name="TextBox 26"/>
            <p:cNvSpPr txBox="1"/>
            <p:nvPr/>
          </p:nvSpPr>
          <p:spPr>
            <a:xfrm>
              <a:off x="1632173" y="3196056"/>
              <a:ext cx="4090535" cy="1323439"/>
            </a:xfrm>
            <a:prstGeom prst="rect">
              <a:avLst/>
            </a:prstGeom>
            <a:noFill/>
          </p:spPr>
          <p:txBody>
            <a:bodyPr wrap="square" rtlCol="0">
              <a:spAutoFit/>
            </a:bodyPr>
            <a:lstStyle/>
            <a:p>
              <a:pPr algn="ctr"/>
              <a:r>
                <a:rPr lang="ru-RU" sz="2000" b="1" dirty="0" smtClean="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Муниципальное </a:t>
              </a:r>
            </a:p>
            <a:p>
              <a:pPr algn="ctr"/>
              <a:r>
                <a:rPr lang="ru-RU" sz="2000" b="1" dirty="0" smtClean="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образование</a:t>
              </a:r>
            </a:p>
            <a:p>
              <a:pPr algn="ctr"/>
              <a:r>
                <a:rPr lang="ru-RU" sz="2000" b="1" dirty="0" smtClean="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«Ельнинский муниципальный округ»</a:t>
              </a:r>
            </a:p>
            <a:p>
              <a:pPr algn="ctr"/>
              <a:r>
                <a:rPr lang="ru-RU" sz="2000" b="1" dirty="0" smtClean="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Смоленской области</a:t>
              </a:r>
              <a:endPar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28" name="Рисунок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54260" y="4710467"/>
              <a:ext cx="1667052" cy="1667052"/>
            </a:xfrm>
            <a:prstGeom prst="rect">
              <a:avLst/>
            </a:prstGeom>
          </p:spPr>
        </p:pic>
        <p:pic>
          <p:nvPicPr>
            <p:cNvPr id="29" name="Рисунок 2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16844" y="1087242"/>
              <a:ext cx="1684422" cy="1684422"/>
            </a:xfrm>
            <a:prstGeom prst="rect">
              <a:avLst/>
            </a:prstGeom>
          </p:spPr>
        </p:pic>
        <p:pic>
          <p:nvPicPr>
            <p:cNvPr id="30" name="Рисунок 2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40287" y="1738860"/>
              <a:ext cx="1655081" cy="1655081"/>
            </a:xfrm>
            <a:prstGeom prst="rect">
              <a:avLst/>
            </a:prstGeom>
          </p:spPr>
        </p:pic>
      </p:grpSp>
      <p:sp>
        <p:nvSpPr>
          <p:cNvPr id="4" name="Прямоугольник 3"/>
          <p:cNvSpPr/>
          <p:nvPr/>
        </p:nvSpPr>
        <p:spPr>
          <a:xfrm>
            <a:off x="3196819" y="4916647"/>
            <a:ext cx="1099468" cy="369332"/>
          </a:xfrm>
          <a:prstGeom prst="rect">
            <a:avLst/>
          </a:prstGeom>
        </p:spPr>
        <p:txBody>
          <a:bodyPr wrap="none">
            <a:spAutoFit/>
          </a:bodyPr>
          <a:lstStyle/>
          <a:p>
            <a:pPr algn="ct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2026 год</a:t>
            </a:r>
            <a:endPar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17" name="Рисунок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462188" y="6415645"/>
            <a:ext cx="987742" cy="1144030"/>
          </a:xfrm>
          <a:prstGeom prst="rect">
            <a:avLst/>
          </a:prstGeom>
        </p:spPr>
      </p:pic>
    </p:spTree>
    <p:extLst>
      <p:ext uri="{BB962C8B-B14F-4D97-AF65-F5344CB8AC3E}">
        <p14:creationId xmlns:p14="http://schemas.microsoft.com/office/powerpoint/2010/main" val="2721746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Инвестиционные площадки</a:t>
            </a:r>
          </a:p>
        </p:txBody>
      </p:sp>
      <p:sp>
        <p:nvSpPr>
          <p:cNvPr id="15" name="TextBox 14"/>
          <p:cNvSpPr txBox="1"/>
          <p:nvPr/>
        </p:nvSpPr>
        <p:spPr>
          <a:xfrm>
            <a:off x="7121735" y="7190343"/>
            <a:ext cx="441146"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10</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aphicFrame>
        <p:nvGraphicFramePr>
          <p:cNvPr id="19" name="Таблица 18"/>
          <p:cNvGraphicFramePr>
            <a:graphicFrameLocks noGrp="1"/>
          </p:cNvGraphicFramePr>
          <p:nvPr>
            <p:extLst>
              <p:ext uri="{D42A27DB-BD31-4B8C-83A1-F6EECF244321}">
                <p14:modId xmlns:p14="http://schemas.microsoft.com/office/powerpoint/2010/main" val="1963568848"/>
              </p:ext>
            </p:extLst>
          </p:nvPr>
        </p:nvGraphicFramePr>
        <p:xfrm>
          <a:off x="187731" y="1090584"/>
          <a:ext cx="7232572" cy="2020477"/>
        </p:xfrm>
        <a:graphic>
          <a:graphicData uri="http://schemas.openxmlformats.org/drawingml/2006/table">
            <a:tbl>
              <a:tblPr>
                <a:tableStyleId>{BDBED569-4797-4DF1-A0F4-6AAB3CD982D8}</a:tableStyleId>
              </a:tblPr>
              <a:tblGrid>
                <a:gridCol w="3813241">
                  <a:extLst>
                    <a:ext uri="{9D8B030D-6E8A-4147-A177-3AD203B41FA5}">
                      <a16:colId xmlns:a16="http://schemas.microsoft.com/office/drawing/2014/main" val="4165441938"/>
                    </a:ext>
                  </a:extLst>
                </a:gridCol>
                <a:gridCol w="3419331">
                  <a:extLst>
                    <a:ext uri="{9D8B030D-6E8A-4147-A177-3AD203B41FA5}">
                      <a16:colId xmlns:a16="http://schemas.microsoft.com/office/drawing/2014/main" val="1779954494"/>
                    </a:ext>
                  </a:extLst>
                </a:gridCol>
              </a:tblGrid>
              <a:tr h="652393">
                <a:tc>
                  <a:txBody>
                    <a:bodyPr/>
                    <a:lstStyle/>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67-08-05</a:t>
                      </a:r>
                    </a:p>
                  </a:txBody>
                  <a:tcPr anchor="ctr">
                    <a:solidFill>
                      <a:srgbClr val="D1FFFF"/>
                    </a:solidFill>
                  </a:tcPr>
                </a:tc>
                <a:tc rowSpan="2">
                  <a:txBody>
                    <a:bodyPr/>
                    <a:lstStyle/>
                    <a:p>
                      <a:pPr algn="ctr"/>
                      <a:endPar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368084">
                <a:tc>
                  <a:txBody>
                    <a:bodyPr/>
                    <a:lstStyle/>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Местоположение:</a:t>
                      </a:r>
                    </a:p>
                    <a:p>
                      <a:pPr marL="0" indent="180975" algn="just"/>
                      <a:endParaRPr lang="ru-RU" sz="1050" dirty="0" smtClean="0">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180975" algn="just"/>
                      <a:r>
                        <a:rPr lang="ru-RU" sz="1100" kern="1200" dirty="0" smtClean="0">
                          <a:solidFill>
                            <a:schemeClr val="tx1"/>
                          </a:solidFill>
                          <a:effectLst/>
                          <a:latin typeface="Open Sans" pitchFamily="34" charset="0"/>
                          <a:ea typeface="Open Sans" pitchFamily="34" charset="0"/>
                          <a:cs typeface="Open Sans" pitchFamily="34" charset="0"/>
                        </a:rPr>
                        <a:t>г. Ельня, пер. Рабочий, д.15А; (67:08:0000000:723)</a:t>
                      </a:r>
                      <a:endParaRPr lang="ru-RU" sz="1100" dirty="0" smtClean="0">
                        <a:latin typeface="Open Sans" panose="020B0606030504020204" pitchFamily="34" charset="0"/>
                        <a:ea typeface="Open Sans" panose="020B0606030504020204" pitchFamily="34" charset="0"/>
                        <a:cs typeface="Open Sans" panose="020B0606030504020204" pitchFamily="34" charset="0"/>
                      </a:endParaRPr>
                    </a:p>
                    <a:p>
                      <a:pPr marL="0" indent="180975" algn="just"/>
                      <a:r>
                        <a:rPr lang="ru-RU" sz="1100" dirty="0" smtClean="0">
                          <a:latin typeface="Open Sans" panose="020B0606030504020204" pitchFamily="34" charset="0"/>
                          <a:ea typeface="Open Sans" panose="020B0606030504020204" pitchFamily="34" charset="0"/>
                          <a:cs typeface="Open Sans" panose="020B0606030504020204" pitchFamily="34" charset="0"/>
                        </a:rPr>
                        <a:t>- расстояние до г. Москвы: </a:t>
                      </a:r>
                      <a:r>
                        <a:rPr lang="ru-RU" sz="1100" baseline="0" dirty="0" smtClean="0">
                          <a:latin typeface="Open Sans" panose="020B0606030504020204" pitchFamily="34" charset="0"/>
                          <a:ea typeface="Open Sans" panose="020B0606030504020204" pitchFamily="34" charset="0"/>
                          <a:cs typeface="Open Sans" panose="020B0606030504020204" pitchFamily="34" charset="0"/>
                        </a:rPr>
                        <a:t> 360 </a:t>
                      </a:r>
                      <a:r>
                        <a:rPr lang="ru-RU" sz="1100" dirty="0" smtClean="0">
                          <a:latin typeface="Open Sans" panose="020B0606030504020204" pitchFamily="34" charset="0"/>
                          <a:ea typeface="Open Sans" panose="020B0606030504020204" pitchFamily="34" charset="0"/>
                          <a:cs typeface="Open Sans" panose="020B0606030504020204" pitchFamily="34" charset="0"/>
                        </a:rPr>
                        <a:t>км;</a:t>
                      </a:r>
                    </a:p>
                    <a:p>
                      <a:pPr marL="0" indent="180975" algn="just"/>
                      <a:r>
                        <a:rPr lang="ru-RU" sz="1100" dirty="0" smtClean="0">
                          <a:latin typeface="Open Sans" panose="020B0606030504020204" pitchFamily="34" charset="0"/>
                          <a:ea typeface="Open Sans" panose="020B0606030504020204" pitchFamily="34" charset="0"/>
                          <a:cs typeface="Open Sans" panose="020B0606030504020204" pitchFamily="34" charset="0"/>
                        </a:rPr>
                        <a:t>- расстояние до г. Смоленска:</a:t>
                      </a:r>
                      <a:r>
                        <a:rPr lang="ru-RU" sz="1100" baseline="0" dirty="0" smtClean="0">
                          <a:latin typeface="Open Sans" panose="020B0606030504020204" pitchFamily="34" charset="0"/>
                          <a:ea typeface="Open Sans" panose="020B0606030504020204" pitchFamily="34" charset="0"/>
                          <a:cs typeface="Open Sans" panose="020B0606030504020204" pitchFamily="34" charset="0"/>
                        </a:rPr>
                        <a:t>  110 </a:t>
                      </a:r>
                      <a:r>
                        <a:rPr lang="ru-RU" sz="1100" dirty="0" smtClean="0">
                          <a:latin typeface="Open Sans" panose="020B0606030504020204" pitchFamily="34" charset="0"/>
                          <a:ea typeface="Open Sans" panose="020B0606030504020204" pitchFamily="34" charset="0"/>
                          <a:cs typeface="Open Sans" panose="020B0606030504020204" pitchFamily="34" charset="0"/>
                        </a:rPr>
                        <a:t>км;</a:t>
                      </a:r>
                    </a:p>
                    <a:p>
                      <a:pPr marL="0" marR="0" indent="180975" algn="just" defTabSz="755934" rtl="0" eaLnBrk="1" fontAlgn="auto" latinLnBrk="0" hangingPunct="1">
                        <a:lnSpc>
                          <a:spcPct val="100000"/>
                        </a:lnSpc>
                        <a:spcBef>
                          <a:spcPts val="0"/>
                        </a:spcBef>
                        <a:spcAft>
                          <a:spcPts val="0"/>
                        </a:spcAft>
                        <a:buClrTx/>
                        <a:buSzTx/>
                        <a:buFontTx/>
                        <a:buNone/>
                        <a:tabLst/>
                        <a:defRPr/>
                      </a:pPr>
                      <a:r>
                        <a:rPr lang="ru-RU" sz="1100" dirty="0" smtClean="0">
                          <a:latin typeface="Open Sans" panose="020B0606030504020204" pitchFamily="34" charset="0"/>
                          <a:ea typeface="Open Sans" panose="020B0606030504020204" pitchFamily="34" charset="0"/>
                          <a:cs typeface="Open Sans" panose="020B0606030504020204" pitchFamily="34" charset="0"/>
                        </a:rPr>
                        <a:t>- расстояние до г. Ельни: </a:t>
                      </a:r>
                      <a:r>
                        <a:rPr lang="ru-RU" sz="1100" baseline="0" dirty="0" smtClean="0">
                          <a:latin typeface="Open Sans" panose="020B0606030504020204" pitchFamily="34" charset="0"/>
                          <a:ea typeface="Open Sans" panose="020B0606030504020204" pitchFamily="34" charset="0"/>
                          <a:cs typeface="Open Sans" panose="020B0606030504020204" pitchFamily="34" charset="0"/>
                        </a:rPr>
                        <a:t>0 </a:t>
                      </a:r>
                      <a:r>
                        <a:rPr lang="ru-RU" sz="1100" dirty="0" smtClean="0">
                          <a:latin typeface="Open Sans" panose="020B0606030504020204" pitchFamily="34" charset="0"/>
                          <a:ea typeface="Open Sans" panose="020B0606030504020204" pitchFamily="34" charset="0"/>
                          <a:cs typeface="Open Sans" panose="020B0606030504020204" pitchFamily="34" charset="0"/>
                        </a:rPr>
                        <a:t>км.</a:t>
                      </a: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graphicFrame>
        <p:nvGraphicFramePr>
          <p:cNvPr id="22" name="Таблица 21"/>
          <p:cNvGraphicFramePr>
            <a:graphicFrameLocks noGrp="1"/>
          </p:cNvGraphicFramePr>
          <p:nvPr>
            <p:extLst>
              <p:ext uri="{D42A27DB-BD31-4B8C-83A1-F6EECF244321}">
                <p14:modId xmlns:p14="http://schemas.microsoft.com/office/powerpoint/2010/main" val="520183191"/>
              </p:ext>
            </p:extLst>
          </p:nvPr>
        </p:nvGraphicFramePr>
        <p:xfrm>
          <a:off x="187731" y="5898383"/>
          <a:ext cx="5887982" cy="365760"/>
        </p:xfrm>
        <a:graphic>
          <a:graphicData uri="http://schemas.openxmlformats.org/drawingml/2006/table">
            <a:tbl>
              <a:tblPr>
                <a:tableStyleId>{BDBED569-4797-4DF1-A0F4-6AAB3CD982D8}</a:tableStyleId>
              </a:tblPr>
              <a:tblGrid>
                <a:gridCol w="1735517">
                  <a:extLst>
                    <a:ext uri="{9D8B030D-6E8A-4147-A177-3AD203B41FA5}">
                      <a16:colId xmlns:a16="http://schemas.microsoft.com/office/drawing/2014/main" val="4165441938"/>
                    </a:ext>
                  </a:extLst>
                </a:gridCol>
                <a:gridCol w="4152465">
                  <a:extLst>
                    <a:ext uri="{9D8B030D-6E8A-4147-A177-3AD203B41FA5}">
                      <a16:colId xmlns:a16="http://schemas.microsoft.com/office/drawing/2014/main" val="1772052304"/>
                    </a:ext>
                  </a:extLst>
                </a:gridCol>
              </a:tblGrid>
              <a:tr h="351692">
                <a:tc>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Подъездные</a:t>
                      </a:r>
                      <a:r>
                        <a:rPr lang="ru-RU" sz="100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пути</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автомобильная дорога</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примыкает к участку</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железная дорога Смоленск-Фаянсовая</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на</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расстоянии 1,5 км</a:t>
                      </a: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23" name="Таблица 22"/>
          <p:cNvGraphicFramePr>
            <a:graphicFrameLocks noGrp="1"/>
          </p:cNvGraphicFramePr>
          <p:nvPr>
            <p:extLst>
              <p:ext uri="{D42A27DB-BD31-4B8C-83A1-F6EECF244321}">
                <p14:modId xmlns:p14="http://schemas.microsoft.com/office/powerpoint/2010/main" val="328725001"/>
              </p:ext>
            </p:extLst>
          </p:nvPr>
        </p:nvGraphicFramePr>
        <p:xfrm>
          <a:off x="187731" y="6280220"/>
          <a:ext cx="5881472" cy="365760"/>
        </p:xfrm>
        <a:graphic>
          <a:graphicData uri="http://schemas.openxmlformats.org/drawingml/2006/table">
            <a:tbl>
              <a:tblPr>
                <a:tableStyleId>{BDBED569-4797-4DF1-A0F4-6AAB3CD982D8}</a:tableStyleId>
              </a:tblPr>
              <a:tblGrid>
                <a:gridCol w="2183679">
                  <a:extLst>
                    <a:ext uri="{9D8B030D-6E8A-4147-A177-3AD203B41FA5}">
                      <a16:colId xmlns:a16="http://schemas.microsoft.com/office/drawing/2014/main" val="4165441938"/>
                    </a:ext>
                  </a:extLst>
                </a:gridCol>
                <a:gridCol w="3697793">
                  <a:extLst>
                    <a:ext uri="{9D8B030D-6E8A-4147-A177-3AD203B41FA5}">
                      <a16:colId xmlns:a16="http://schemas.microsoft.com/office/drawing/2014/main" val="1575495227"/>
                    </a:ext>
                  </a:extLst>
                </a:gridCol>
              </a:tblGrid>
              <a:tr h="321547">
                <a:tc>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Условия предоставления</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выкуп: 13</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688 833.40</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руб., </a:t>
                      </a:r>
                    </a:p>
                    <a:p>
                      <a:pPr algn="l"/>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аренда:</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342</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220,84</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руб. в год</a:t>
                      </a: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24" name="Таблица 23"/>
          <p:cNvGraphicFramePr>
            <a:graphicFrameLocks noGrp="1"/>
          </p:cNvGraphicFramePr>
          <p:nvPr>
            <p:extLst>
              <p:ext uri="{D42A27DB-BD31-4B8C-83A1-F6EECF244321}">
                <p14:modId xmlns:p14="http://schemas.microsoft.com/office/powerpoint/2010/main" val="1279593003"/>
              </p:ext>
            </p:extLst>
          </p:nvPr>
        </p:nvGraphicFramePr>
        <p:xfrm>
          <a:off x="228601" y="3021728"/>
          <a:ext cx="7140388" cy="1051560"/>
        </p:xfrm>
        <a:graphic>
          <a:graphicData uri="http://schemas.openxmlformats.org/drawingml/2006/table">
            <a:tbl>
              <a:tblPr>
                <a:tableStyleId>{BDBED569-4797-4DF1-A0F4-6AAB3CD982D8}</a:tableStyleId>
              </a:tblPr>
              <a:tblGrid>
                <a:gridCol w="1448191">
                  <a:extLst>
                    <a:ext uri="{9D8B030D-6E8A-4147-A177-3AD203B41FA5}">
                      <a16:colId xmlns:a16="http://schemas.microsoft.com/office/drawing/2014/main" val="4165441938"/>
                    </a:ext>
                  </a:extLst>
                </a:gridCol>
                <a:gridCol w="1930431">
                  <a:extLst>
                    <a:ext uri="{9D8B030D-6E8A-4147-A177-3AD203B41FA5}">
                      <a16:colId xmlns:a16="http://schemas.microsoft.com/office/drawing/2014/main" val="3330051727"/>
                    </a:ext>
                  </a:extLst>
                </a:gridCol>
                <a:gridCol w="3761766">
                  <a:extLst>
                    <a:ext uri="{9D8B030D-6E8A-4147-A177-3AD203B41FA5}">
                      <a16:colId xmlns:a16="http://schemas.microsoft.com/office/drawing/2014/main" val="2995895153"/>
                    </a:ext>
                  </a:extLst>
                </a:gridCol>
              </a:tblGrid>
              <a:tr h="158930">
                <a:tc rowSpan="4">
                  <a:txBody>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Характеристика</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участка</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Площадь</a:t>
                      </a:r>
                      <a:endPar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algn="l"/>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13,4 га</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158930">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Категория</a:t>
                      </a:r>
                      <a:r>
                        <a:rPr lang="ru-RU" sz="900" b="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земли</a:t>
                      </a:r>
                      <a:endPar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земли населенных пунктов</a:t>
                      </a:r>
                    </a:p>
                  </a:txBody>
                  <a:tcPr anchor="ctr"/>
                </a:tc>
                <a:extLst>
                  <a:ext uri="{0D108BD9-81ED-4DB2-BD59-A6C34878D82A}">
                    <a16:rowId xmlns:a16="http://schemas.microsoft.com/office/drawing/2014/main" val="3113957651"/>
                  </a:ext>
                </a:extLst>
              </a:tr>
              <a:tr h="158930">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Форма собственности</a:t>
                      </a: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собственность муниципальная</a:t>
                      </a:r>
                    </a:p>
                  </a:txBody>
                  <a:tcPr anchor="ctr"/>
                </a:tc>
                <a:extLst>
                  <a:ext uri="{0D108BD9-81ED-4DB2-BD59-A6C34878D82A}">
                    <a16:rowId xmlns:a16="http://schemas.microsoft.com/office/drawing/2014/main" val="42063930"/>
                  </a:ext>
                </a:extLst>
              </a:tr>
              <a:tr h="349647">
                <a:tc vMerge="1">
                  <a:txBody>
                    <a:bodyPr/>
                    <a:lstStyle/>
                    <a:p>
                      <a:pPr algn="ct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Приоритетное направление использования</a:t>
                      </a: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kern="1200" dirty="0" smtClean="0">
                          <a:solidFill>
                            <a:schemeClr val="tx1"/>
                          </a:solidFill>
                          <a:effectLst/>
                          <a:latin typeface="Open Sans" pitchFamily="34" charset="0"/>
                          <a:ea typeface="Open Sans" pitchFamily="34" charset="0"/>
                          <a:cs typeface="Open Sans" pitchFamily="34" charset="0"/>
                        </a:rPr>
                        <a:t>производство готовых металлических изделий, металлоконструкций; производство мебели; изготовление паркетной доски</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bl>
          </a:graphicData>
        </a:graphic>
      </p:graphicFrame>
      <p:graphicFrame>
        <p:nvGraphicFramePr>
          <p:cNvPr id="34" name="Таблица 33"/>
          <p:cNvGraphicFramePr>
            <a:graphicFrameLocks noGrp="1"/>
          </p:cNvGraphicFramePr>
          <p:nvPr>
            <p:extLst>
              <p:ext uri="{D42A27DB-BD31-4B8C-83A1-F6EECF244321}">
                <p14:modId xmlns:p14="http://schemas.microsoft.com/office/powerpoint/2010/main" val="2723315340"/>
              </p:ext>
            </p:extLst>
          </p:nvPr>
        </p:nvGraphicFramePr>
        <p:xfrm>
          <a:off x="187731" y="4299710"/>
          <a:ext cx="6745632" cy="1463040"/>
        </p:xfrm>
        <a:graphic>
          <a:graphicData uri="http://schemas.openxmlformats.org/drawingml/2006/table">
            <a:tbl>
              <a:tblPr>
                <a:tableStyleId>{BDBED569-4797-4DF1-A0F4-6AAB3CD982D8}</a:tableStyleId>
              </a:tblPr>
              <a:tblGrid>
                <a:gridCol w="1289215">
                  <a:extLst>
                    <a:ext uri="{9D8B030D-6E8A-4147-A177-3AD203B41FA5}">
                      <a16:colId xmlns:a16="http://schemas.microsoft.com/office/drawing/2014/main" val="4165441938"/>
                    </a:ext>
                  </a:extLst>
                </a:gridCol>
                <a:gridCol w="1394929">
                  <a:extLst>
                    <a:ext uri="{9D8B030D-6E8A-4147-A177-3AD203B41FA5}">
                      <a16:colId xmlns:a16="http://schemas.microsoft.com/office/drawing/2014/main" val="2407449417"/>
                    </a:ext>
                  </a:extLst>
                </a:gridCol>
                <a:gridCol w="4061488">
                  <a:extLst>
                    <a:ext uri="{9D8B030D-6E8A-4147-A177-3AD203B41FA5}">
                      <a16:colId xmlns:a16="http://schemas.microsoft.com/office/drawing/2014/main" val="2693098453"/>
                    </a:ext>
                  </a:extLst>
                </a:gridCol>
              </a:tblGrid>
              <a:tr h="169391">
                <a:tc rowSpan="4">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Инженерная</a:t>
                      </a:r>
                      <a:r>
                        <a:rPr lang="ru-RU" sz="100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инфраструктура</a:t>
                      </a:r>
                      <a:endPar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Электроснабжение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по территории участка проходит линия электропередач ПС Шарапово  10/35</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кВт, точка подключения на расстоянии 0,3</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км</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резерв мощности 1000 кВт (1 МВт) </a:t>
                      </a:r>
                    </a:p>
                  </a:txBody>
                  <a:tcPr anchor="ctr"/>
                </a:tc>
                <a:extLst>
                  <a:ext uri="{0D108BD9-81ED-4DB2-BD59-A6C34878D82A}">
                    <a16:rowId xmlns:a16="http://schemas.microsoft.com/office/drawing/2014/main" val="10000"/>
                  </a:ext>
                </a:extLst>
              </a:tr>
              <a:tr h="215589">
                <a:tc vMerge="1">
                  <a:txBody>
                    <a:bodyPr/>
                    <a:lstStyle/>
                    <a:p>
                      <a:pPr algn="ctr"/>
                      <a:endPar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Газоснабжение</a:t>
                      </a: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50 м, газопровод среднего давления, максимальная мощность 2500 куб. м в час</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169391">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Водоснабжение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имеется водонапорная башня и водопровод, точка подключения на расстоянии 500 м, максимальная мощность 1000 куб. м в сутки</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2063930"/>
                  </a:ext>
                </a:extLst>
              </a:tr>
              <a:tr h="123194">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Водоотведение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отсутствует,</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700 м, свободная мощность 5000 куб. м в сутки </a:t>
                      </a:r>
                    </a:p>
                  </a:txBody>
                  <a:tcPr anchor="ctr"/>
                </a:tc>
                <a:extLst>
                  <a:ext uri="{0D108BD9-81ED-4DB2-BD59-A6C34878D82A}">
                    <a16:rowId xmlns:a16="http://schemas.microsoft.com/office/drawing/2014/main" val="2032109891"/>
                  </a:ext>
                </a:extLst>
              </a:tr>
            </a:tbl>
          </a:graphicData>
        </a:graphic>
      </p:graphicFrame>
      <p:sp>
        <p:nvSpPr>
          <p:cNvPr id="20" name="TextBox 19"/>
          <p:cNvSpPr txBox="1"/>
          <p:nvPr/>
        </p:nvSpPr>
        <p:spPr>
          <a:xfrm>
            <a:off x="897895" y="181133"/>
            <a:ext cx="1067921"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pic>
        <p:nvPicPr>
          <p:cNvPr id="2" name="Picture 2" descr="C:\Users\Fedusova_TA\Desktop\5.jpg"/>
          <p:cNvPicPr>
            <a:picLocks noChangeAspect="1" noChangeArrowheads="1"/>
          </p:cNvPicPr>
          <p:nvPr/>
        </p:nvPicPr>
        <p:blipFill rotWithShape="1">
          <a:blip r:embed="rId5" cstate="print"/>
          <a:srcRect t="1" r="14862" b="761"/>
          <a:stretch/>
        </p:blipFill>
        <p:spPr bwMode="auto">
          <a:xfrm>
            <a:off x="4107386" y="1145044"/>
            <a:ext cx="3161489" cy="1955508"/>
          </a:xfrm>
          <a:prstGeom prst="rect">
            <a:avLst/>
          </a:prstGeom>
          <a:noFill/>
        </p:spPr>
      </p:pic>
      <p:pic>
        <p:nvPicPr>
          <p:cNvPr id="13" name="Picture 2" descr="C:\Users\Fedusova_TA\Desktop\5.jpg"/>
          <p:cNvPicPr>
            <a:picLocks noChangeAspect="1" noChangeArrowheads="1"/>
          </p:cNvPicPr>
          <p:nvPr/>
        </p:nvPicPr>
        <p:blipFill rotWithShape="1">
          <a:blip r:embed="rId5" cstate="print"/>
          <a:srcRect t="1" r="14862" b="761"/>
          <a:stretch/>
        </p:blipFill>
        <p:spPr bwMode="auto">
          <a:xfrm>
            <a:off x="3959052" y="1136202"/>
            <a:ext cx="3381654" cy="1955508"/>
          </a:xfrm>
          <a:prstGeom prst="rect">
            <a:avLst/>
          </a:prstGeom>
          <a:noFill/>
        </p:spPr>
      </p:pic>
      <p:pic>
        <p:nvPicPr>
          <p:cNvPr id="14" name="Picture 2" descr="C:\Users\TeemoshenkovaLN\Desktop\Инвестиционный паспорт 2023\от министерства 2\Логотип.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17" name="Рисунок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30629151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Инвестиционные площадки</a:t>
            </a:r>
          </a:p>
        </p:txBody>
      </p:sp>
      <p:sp>
        <p:nvSpPr>
          <p:cNvPr id="15" name="TextBox 14"/>
          <p:cNvSpPr txBox="1"/>
          <p:nvPr/>
        </p:nvSpPr>
        <p:spPr>
          <a:xfrm>
            <a:off x="7118529" y="7206163"/>
            <a:ext cx="424027"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11</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aphicFrame>
        <p:nvGraphicFramePr>
          <p:cNvPr id="19" name="Таблица 18"/>
          <p:cNvGraphicFramePr>
            <a:graphicFrameLocks noGrp="1"/>
          </p:cNvGraphicFramePr>
          <p:nvPr>
            <p:extLst>
              <p:ext uri="{D42A27DB-BD31-4B8C-83A1-F6EECF244321}">
                <p14:modId xmlns:p14="http://schemas.microsoft.com/office/powerpoint/2010/main" val="846254027"/>
              </p:ext>
            </p:extLst>
          </p:nvPr>
        </p:nvGraphicFramePr>
        <p:xfrm>
          <a:off x="187731" y="1110342"/>
          <a:ext cx="7183000" cy="1783583"/>
        </p:xfrm>
        <a:graphic>
          <a:graphicData uri="http://schemas.openxmlformats.org/drawingml/2006/table">
            <a:tbl>
              <a:tblPr>
                <a:tableStyleId>{BDBED569-4797-4DF1-A0F4-6AAB3CD982D8}</a:tableStyleId>
              </a:tblPr>
              <a:tblGrid>
                <a:gridCol w="3868767">
                  <a:extLst>
                    <a:ext uri="{9D8B030D-6E8A-4147-A177-3AD203B41FA5}">
                      <a16:colId xmlns:a16="http://schemas.microsoft.com/office/drawing/2014/main" val="4165441938"/>
                    </a:ext>
                  </a:extLst>
                </a:gridCol>
                <a:gridCol w="3314233">
                  <a:extLst>
                    <a:ext uri="{9D8B030D-6E8A-4147-A177-3AD203B41FA5}">
                      <a16:colId xmlns:a16="http://schemas.microsoft.com/office/drawing/2014/main" val="1779954494"/>
                    </a:ext>
                  </a:extLst>
                </a:gridCol>
              </a:tblGrid>
              <a:tr h="524369">
                <a:tc>
                  <a:txBody>
                    <a:bodyPr/>
                    <a:lstStyle/>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67-08-06</a:t>
                      </a:r>
                    </a:p>
                  </a:txBody>
                  <a:tcPr anchor="ctr">
                    <a:solidFill>
                      <a:srgbClr val="D1FFFF"/>
                    </a:solidFill>
                  </a:tcPr>
                </a:tc>
                <a:tc rowSpan="2">
                  <a:txBody>
                    <a:bodyPr/>
                    <a:lstStyle/>
                    <a:p>
                      <a:pPr algn="ctr"/>
                      <a:endPar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259214">
                <a:tc>
                  <a:txBody>
                    <a:bodyPr/>
                    <a:lstStyle/>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Местоположение:</a:t>
                      </a:r>
                    </a:p>
                    <a:p>
                      <a:pPr marL="88900" marR="0" indent="-3175" algn="l" defTabSz="755934" rtl="0" eaLnBrk="1" fontAlgn="auto" latinLnBrk="0" hangingPunct="1">
                        <a:lnSpc>
                          <a:spcPct val="100000"/>
                        </a:lnSpc>
                        <a:spcBef>
                          <a:spcPts val="0"/>
                        </a:spcBef>
                        <a:spcAft>
                          <a:spcPts val="0"/>
                        </a:spcAft>
                        <a:buClrTx/>
                        <a:buSzTx/>
                        <a:buFontTx/>
                        <a:buNone/>
                        <a:tabLst/>
                        <a:defRPr/>
                      </a:pPr>
                      <a:r>
                        <a:rPr lang="ru-RU" sz="1050" kern="1200" dirty="0" smtClean="0">
                          <a:solidFill>
                            <a:schemeClr val="tx1"/>
                          </a:solidFill>
                          <a:effectLst/>
                          <a:latin typeface="Open Sans" pitchFamily="34" charset="0"/>
                          <a:ea typeface="Open Sans" pitchFamily="34" charset="0"/>
                          <a:cs typeface="Open Sans" pitchFamily="34" charset="0"/>
                        </a:rPr>
                        <a:t>г.</a:t>
                      </a:r>
                      <a:r>
                        <a:rPr lang="ru-RU" sz="1050" kern="1200" baseline="0" dirty="0" smtClean="0">
                          <a:solidFill>
                            <a:schemeClr val="tx1"/>
                          </a:solidFill>
                          <a:effectLst/>
                          <a:latin typeface="Open Sans" pitchFamily="34" charset="0"/>
                          <a:ea typeface="Open Sans" pitchFamily="34" charset="0"/>
                          <a:cs typeface="Open Sans" pitchFamily="34" charset="0"/>
                        </a:rPr>
                        <a:t> </a:t>
                      </a:r>
                      <a:r>
                        <a:rPr lang="ru-RU" sz="1050" kern="1200" dirty="0" smtClean="0">
                          <a:solidFill>
                            <a:schemeClr val="tx1"/>
                          </a:solidFill>
                          <a:effectLst/>
                          <a:latin typeface="Open Sans" pitchFamily="34" charset="0"/>
                          <a:ea typeface="Open Sans" pitchFamily="34" charset="0"/>
                          <a:cs typeface="Open Sans" pitchFamily="34" charset="0"/>
                        </a:rPr>
                        <a:t>Ельня, в 100 м на север от пересечения ул.Дорогобужской и Кольцевой дороги г.Ельни (67:08:0010137:140)</a:t>
                      </a:r>
                    </a:p>
                    <a:p>
                      <a:pPr marL="0" indent="85725" algn="just"/>
                      <a:r>
                        <a:rPr lang="ru-RU" sz="1050" dirty="0" smtClean="0">
                          <a:latin typeface="Open Sans" panose="020B0606030504020204" pitchFamily="34" charset="0"/>
                          <a:ea typeface="Open Sans" panose="020B0606030504020204" pitchFamily="34" charset="0"/>
                          <a:cs typeface="Open Sans" panose="020B0606030504020204" pitchFamily="34" charset="0"/>
                        </a:rPr>
                        <a:t>- расстояние до г. Москвы: 360 км;</a:t>
                      </a:r>
                    </a:p>
                    <a:p>
                      <a:pPr marL="0" indent="85725" algn="just"/>
                      <a:r>
                        <a:rPr lang="ru-RU" sz="1050" dirty="0" smtClean="0">
                          <a:latin typeface="Open Sans" panose="020B0606030504020204" pitchFamily="34" charset="0"/>
                          <a:ea typeface="Open Sans" panose="020B0606030504020204" pitchFamily="34" charset="0"/>
                          <a:cs typeface="Open Sans" panose="020B0606030504020204" pitchFamily="34" charset="0"/>
                        </a:rPr>
                        <a:t>- расстояние до г. Смоленск:</a:t>
                      </a:r>
                      <a:r>
                        <a:rPr lang="ru-RU" sz="1050" baseline="0" dirty="0" smtClean="0">
                          <a:latin typeface="Open Sans" panose="020B0606030504020204" pitchFamily="34" charset="0"/>
                          <a:ea typeface="Open Sans" panose="020B0606030504020204" pitchFamily="34" charset="0"/>
                          <a:cs typeface="Open Sans" panose="020B0606030504020204" pitchFamily="34" charset="0"/>
                        </a:rPr>
                        <a:t> 110 </a:t>
                      </a:r>
                      <a:r>
                        <a:rPr lang="ru-RU" sz="1050" dirty="0" smtClean="0">
                          <a:latin typeface="Open Sans" panose="020B0606030504020204" pitchFamily="34" charset="0"/>
                          <a:ea typeface="Open Sans" panose="020B0606030504020204" pitchFamily="34" charset="0"/>
                          <a:cs typeface="Open Sans" panose="020B0606030504020204" pitchFamily="34" charset="0"/>
                        </a:rPr>
                        <a:t>км;</a:t>
                      </a:r>
                    </a:p>
                    <a:p>
                      <a:pPr marL="0" marR="0" indent="85725" algn="just" defTabSz="755934" rtl="0" eaLnBrk="1" fontAlgn="auto" latinLnBrk="0" hangingPunct="1">
                        <a:lnSpc>
                          <a:spcPct val="100000"/>
                        </a:lnSpc>
                        <a:spcBef>
                          <a:spcPts val="0"/>
                        </a:spcBef>
                        <a:spcAft>
                          <a:spcPts val="0"/>
                        </a:spcAft>
                        <a:buClrTx/>
                        <a:buSzTx/>
                        <a:buFontTx/>
                        <a:buNone/>
                        <a:tabLst/>
                        <a:defRPr/>
                      </a:pPr>
                      <a:r>
                        <a:rPr lang="ru-RU" sz="1050" dirty="0" smtClean="0">
                          <a:latin typeface="Open Sans" panose="020B0606030504020204" pitchFamily="34" charset="0"/>
                          <a:ea typeface="Open Sans" panose="020B0606030504020204" pitchFamily="34" charset="0"/>
                          <a:cs typeface="Open Sans" panose="020B0606030504020204" pitchFamily="34" charset="0"/>
                        </a:rPr>
                        <a:t>- расстояние до г. Ельни:</a:t>
                      </a:r>
                      <a:r>
                        <a:rPr lang="ru-RU" sz="1050" baseline="0" dirty="0" smtClean="0">
                          <a:latin typeface="Open Sans" panose="020B0606030504020204" pitchFamily="34" charset="0"/>
                          <a:ea typeface="Open Sans" panose="020B0606030504020204" pitchFamily="34" charset="0"/>
                          <a:cs typeface="Open Sans" panose="020B0606030504020204" pitchFamily="34" charset="0"/>
                        </a:rPr>
                        <a:t>  0 </a:t>
                      </a:r>
                      <a:r>
                        <a:rPr lang="ru-RU" sz="1050" dirty="0" smtClean="0">
                          <a:latin typeface="Open Sans" panose="020B0606030504020204" pitchFamily="34" charset="0"/>
                          <a:ea typeface="Open Sans" panose="020B0606030504020204" pitchFamily="34" charset="0"/>
                          <a:cs typeface="Open Sans" panose="020B0606030504020204" pitchFamily="34" charset="0"/>
                        </a:rPr>
                        <a:t>км.</a:t>
                      </a: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graphicFrame>
        <p:nvGraphicFramePr>
          <p:cNvPr id="22" name="Таблица 21"/>
          <p:cNvGraphicFramePr>
            <a:graphicFrameLocks noGrp="1"/>
          </p:cNvGraphicFramePr>
          <p:nvPr>
            <p:extLst>
              <p:ext uri="{D42A27DB-BD31-4B8C-83A1-F6EECF244321}">
                <p14:modId xmlns:p14="http://schemas.microsoft.com/office/powerpoint/2010/main" val="2889463107"/>
              </p:ext>
            </p:extLst>
          </p:nvPr>
        </p:nvGraphicFramePr>
        <p:xfrm>
          <a:off x="170621" y="5637125"/>
          <a:ext cx="6130787" cy="482008"/>
        </p:xfrm>
        <a:graphic>
          <a:graphicData uri="http://schemas.openxmlformats.org/drawingml/2006/table">
            <a:tbl>
              <a:tblPr>
                <a:tableStyleId>{BDBED569-4797-4DF1-A0F4-6AAB3CD982D8}</a:tableStyleId>
              </a:tblPr>
              <a:tblGrid>
                <a:gridCol w="2403614">
                  <a:extLst>
                    <a:ext uri="{9D8B030D-6E8A-4147-A177-3AD203B41FA5}">
                      <a16:colId xmlns:a16="http://schemas.microsoft.com/office/drawing/2014/main" val="4165441938"/>
                    </a:ext>
                  </a:extLst>
                </a:gridCol>
                <a:gridCol w="3727173">
                  <a:extLst>
                    <a:ext uri="{9D8B030D-6E8A-4147-A177-3AD203B41FA5}">
                      <a16:colId xmlns:a16="http://schemas.microsoft.com/office/drawing/2014/main" val="1772052304"/>
                    </a:ext>
                  </a:extLst>
                </a:gridCol>
              </a:tblGrid>
              <a:tr h="482008">
                <a:tc>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Подъездные</a:t>
                      </a:r>
                      <a:r>
                        <a:rPr lang="ru-RU" sz="100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пути</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kern="1200" dirty="0" smtClean="0">
                          <a:solidFill>
                            <a:schemeClr val="tx1"/>
                          </a:solidFill>
                          <a:effectLst/>
                          <a:latin typeface="Open Sans" pitchFamily="34" charset="0"/>
                          <a:ea typeface="Open Sans" pitchFamily="34" charset="0"/>
                          <a:cs typeface="Open Sans" pitchFamily="34" charset="0"/>
                        </a:rPr>
                        <a:t>кольцевая автомобильная дорога</a:t>
                      </a:r>
                      <a:r>
                        <a:rPr lang="ru-RU" sz="900" kern="1200" baseline="0" dirty="0" smtClean="0">
                          <a:solidFill>
                            <a:schemeClr val="tx1"/>
                          </a:solidFill>
                          <a:effectLst/>
                          <a:latin typeface="Open Sans" pitchFamily="34" charset="0"/>
                          <a:ea typeface="Open Sans" pitchFamily="34" charset="0"/>
                          <a:cs typeface="Open Sans" pitchFamily="34" charset="0"/>
                        </a:rPr>
                        <a:t> Рославль –Ельня- Дорогобуж- Сафоново (с возможностью выезда на </a:t>
                      </a:r>
                      <a:r>
                        <a:rPr lang="ru-RU" sz="900" kern="1200" baseline="0" smtClean="0">
                          <a:solidFill>
                            <a:schemeClr val="tx1"/>
                          </a:solidFill>
                          <a:effectLst/>
                          <a:latin typeface="Open Sans" pitchFamily="34" charset="0"/>
                          <a:ea typeface="Open Sans" pitchFamily="34" charset="0"/>
                          <a:cs typeface="Open Sans" pitchFamily="34" charset="0"/>
                        </a:rPr>
                        <a:t>автомобильную дорогу </a:t>
                      </a:r>
                      <a:r>
                        <a:rPr lang="ru-RU" sz="900" kern="1200" baseline="0" dirty="0" smtClean="0">
                          <a:solidFill>
                            <a:schemeClr val="tx1"/>
                          </a:solidFill>
                          <a:effectLst/>
                          <a:latin typeface="Open Sans" pitchFamily="34" charset="0"/>
                          <a:ea typeface="Open Sans" pitchFamily="34" charset="0"/>
                          <a:cs typeface="Open Sans" pitchFamily="34" charset="0"/>
                        </a:rPr>
                        <a:t>Москва –Беларусь)</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23" name="Таблица 22"/>
          <p:cNvGraphicFramePr>
            <a:graphicFrameLocks noGrp="1"/>
          </p:cNvGraphicFramePr>
          <p:nvPr>
            <p:extLst>
              <p:ext uri="{D42A27DB-BD31-4B8C-83A1-F6EECF244321}">
                <p14:modId xmlns:p14="http://schemas.microsoft.com/office/powerpoint/2010/main" val="4003933933"/>
              </p:ext>
            </p:extLst>
          </p:nvPr>
        </p:nvGraphicFramePr>
        <p:xfrm>
          <a:off x="167634" y="6093938"/>
          <a:ext cx="6132681" cy="365760"/>
        </p:xfrm>
        <a:graphic>
          <a:graphicData uri="http://schemas.openxmlformats.org/drawingml/2006/table">
            <a:tbl>
              <a:tblPr>
                <a:tableStyleId>{BDBED569-4797-4DF1-A0F4-6AAB3CD982D8}</a:tableStyleId>
              </a:tblPr>
              <a:tblGrid>
                <a:gridCol w="2711045">
                  <a:extLst>
                    <a:ext uri="{9D8B030D-6E8A-4147-A177-3AD203B41FA5}">
                      <a16:colId xmlns:a16="http://schemas.microsoft.com/office/drawing/2014/main" val="4165441938"/>
                    </a:ext>
                  </a:extLst>
                </a:gridCol>
                <a:gridCol w="3421636">
                  <a:extLst>
                    <a:ext uri="{9D8B030D-6E8A-4147-A177-3AD203B41FA5}">
                      <a16:colId xmlns:a16="http://schemas.microsoft.com/office/drawing/2014/main" val="1575495227"/>
                    </a:ext>
                  </a:extLst>
                </a:gridCol>
              </a:tblGrid>
              <a:tr h="236524">
                <a:tc>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Условия предоставления</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marL="171450" indent="-171450" algn="l">
                        <a:buFontTx/>
                        <a:buChar cha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аренда</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383 273 руб.- в год</a:t>
                      </a:r>
                    </a:p>
                    <a:p>
                      <a:pPr marL="171450" indent="-171450" algn="l">
                        <a:buFontTx/>
                        <a:buChar cha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покупка </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15 330 937,43 </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руб.</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a:t>
                      </a:r>
                      <a:endParaRPr lang="ru-RU" sz="900" dirty="0" smtClean="0">
                        <a:solidFill>
                          <a:srgbClr val="FF0000"/>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24" name="Таблица 23"/>
          <p:cNvGraphicFramePr>
            <a:graphicFrameLocks noGrp="1"/>
          </p:cNvGraphicFramePr>
          <p:nvPr>
            <p:extLst>
              <p:ext uri="{D42A27DB-BD31-4B8C-83A1-F6EECF244321}">
                <p14:modId xmlns:p14="http://schemas.microsoft.com/office/powerpoint/2010/main" val="2120720708"/>
              </p:ext>
            </p:extLst>
          </p:nvPr>
        </p:nvGraphicFramePr>
        <p:xfrm>
          <a:off x="166616" y="2963824"/>
          <a:ext cx="7224723" cy="1051560"/>
        </p:xfrm>
        <a:graphic>
          <a:graphicData uri="http://schemas.openxmlformats.org/drawingml/2006/table">
            <a:tbl>
              <a:tblPr>
                <a:tableStyleId>{BDBED569-4797-4DF1-A0F4-6AAB3CD982D8}</a:tableStyleId>
              </a:tblPr>
              <a:tblGrid>
                <a:gridCol w="1465296">
                  <a:extLst>
                    <a:ext uri="{9D8B030D-6E8A-4147-A177-3AD203B41FA5}">
                      <a16:colId xmlns:a16="http://schemas.microsoft.com/office/drawing/2014/main" val="4165441938"/>
                    </a:ext>
                  </a:extLst>
                </a:gridCol>
                <a:gridCol w="2214508">
                  <a:extLst>
                    <a:ext uri="{9D8B030D-6E8A-4147-A177-3AD203B41FA5}">
                      <a16:colId xmlns:a16="http://schemas.microsoft.com/office/drawing/2014/main" val="3330051727"/>
                    </a:ext>
                  </a:extLst>
                </a:gridCol>
                <a:gridCol w="3544919">
                  <a:extLst>
                    <a:ext uri="{9D8B030D-6E8A-4147-A177-3AD203B41FA5}">
                      <a16:colId xmlns:a16="http://schemas.microsoft.com/office/drawing/2014/main" val="2995895153"/>
                    </a:ext>
                  </a:extLst>
                </a:gridCol>
              </a:tblGrid>
              <a:tr h="0">
                <a:tc rowSpan="4">
                  <a:txBody>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Характеристика</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участка</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Площадь</a:t>
                      </a:r>
                      <a:endPar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algn="just"/>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15 га</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0">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Категория</a:t>
                      </a:r>
                      <a:r>
                        <a:rPr lang="ru-RU" sz="900" b="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земли</a:t>
                      </a:r>
                      <a:endPar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tab pos="3319463" algn="l"/>
                        </a:tabLst>
                        <a:defRPr/>
                      </a:pPr>
                      <a:r>
                        <a:rPr lang="ru-RU" sz="900" kern="1200" dirty="0" smtClean="0">
                          <a:solidFill>
                            <a:schemeClr val="tx1"/>
                          </a:solidFill>
                          <a:effectLst/>
                          <a:latin typeface="Open Sans" pitchFamily="34" charset="0"/>
                          <a:ea typeface="Open Sans" pitchFamily="34" charset="0"/>
                          <a:cs typeface="Open Sans" pitchFamily="34" charset="0"/>
                        </a:rPr>
                        <a:t>земли населенных пунктов</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113957651"/>
                  </a:ext>
                </a:extLst>
              </a:tr>
              <a:tr h="0">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Форма собственности</a:t>
                      </a:r>
                    </a:p>
                  </a:txBody>
                  <a:tcPr anchor="ctr"/>
                </a:tc>
                <a:tc>
                  <a:txBody>
                    <a:bodyPr/>
                    <a:lstStyle/>
                    <a:p>
                      <a:pPr marL="0" indent="0" algn="l">
                        <a:lnSpc>
                          <a:spcPct val="100000"/>
                        </a:lnSpc>
                        <a:spcAft>
                          <a:spcPts val="0"/>
                        </a:spcAft>
                      </a:pPr>
                      <a:r>
                        <a:rPr lang="ru-RU" sz="9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с</a:t>
                      </a:r>
                      <a:r>
                        <a:rPr lang="ru-RU" sz="9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обственность</a:t>
                      </a:r>
                      <a:r>
                        <a:rPr lang="ru-RU" sz="900" dirty="0" smtClean="0">
                          <a:solidFill>
                            <a:schemeClr val="tx1"/>
                          </a:solidFill>
                          <a:effectLst/>
                          <a:latin typeface="Open Sans" pitchFamily="34" charset="0"/>
                          <a:ea typeface="Open Sans" pitchFamily="34" charset="0"/>
                          <a:cs typeface="Open Sans" pitchFamily="34" charset="0"/>
                        </a:rPr>
                        <a:t> муниципальная</a:t>
                      </a:r>
                      <a:endParaRPr lang="ru-RU" sz="900" dirty="0">
                        <a:solidFill>
                          <a:schemeClr val="tx1"/>
                        </a:solidFill>
                        <a:effectLst/>
                        <a:latin typeface="Open Sans" pitchFamily="34" charset="0"/>
                        <a:ea typeface="Open Sans" pitchFamily="34" charset="0"/>
                        <a:cs typeface="Open Sans" pitchFamily="34" charset="0"/>
                      </a:endParaRPr>
                    </a:p>
                  </a:txBody>
                  <a:tcPr marL="68580" marR="68580" marT="0" marB="0" anchor="ctr"/>
                </a:tc>
                <a:extLst>
                  <a:ext uri="{0D108BD9-81ED-4DB2-BD59-A6C34878D82A}">
                    <a16:rowId xmlns:a16="http://schemas.microsoft.com/office/drawing/2014/main" val="42063930"/>
                  </a:ext>
                </a:extLst>
              </a:tr>
              <a:tr h="158343">
                <a:tc vMerge="1">
                  <a:txBody>
                    <a:bodyPr/>
                    <a:lstStyle/>
                    <a:p>
                      <a:pPr algn="ct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Приоритетное направление использования</a:t>
                      </a: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kern="1200" dirty="0" smtClean="0">
                          <a:solidFill>
                            <a:schemeClr val="tx1"/>
                          </a:solidFill>
                          <a:effectLst/>
                          <a:latin typeface="Open Sans" pitchFamily="34" charset="0"/>
                          <a:ea typeface="Open Sans" pitchFamily="34" charset="0"/>
                          <a:cs typeface="Open Sans" pitchFamily="34" charset="0"/>
                        </a:rPr>
                        <a:t>производство и переработка пищевых продуктов; целлюлозно-бумажное производство</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bl>
          </a:graphicData>
        </a:graphic>
      </p:graphicFrame>
      <p:graphicFrame>
        <p:nvGraphicFramePr>
          <p:cNvPr id="34" name="Таблица 33"/>
          <p:cNvGraphicFramePr>
            <a:graphicFrameLocks noGrp="1"/>
          </p:cNvGraphicFramePr>
          <p:nvPr>
            <p:extLst>
              <p:ext uri="{D42A27DB-BD31-4B8C-83A1-F6EECF244321}">
                <p14:modId xmlns:p14="http://schemas.microsoft.com/office/powerpoint/2010/main" val="2841789486"/>
              </p:ext>
            </p:extLst>
          </p:nvPr>
        </p:nvGraphicFramePr>
        <p:xfrm>
          <a:off x="164840" y="4016022"/>
          <a:ext cx="6902933" cy="1463040"/>
        </p:xfrm>
        <a:graphic>
          <a:graphicData uri="http://schemas.openxmlformats.org/drawingml/2006/table">
            <a:tbl>
              <a:tblPr>
                <a:tableStyleId>{BDBED569-4797-4DF1-A0F4-6AAB3CD982D8}</a:tableStyleId>
              </a:tblPr>
              <a:tblGrid>
                <a:gridCol w="1459565">
                  <a:extLst>
                    <a:ext uri="{9D8B030D-6E8A-4147-A177-3AD203B41FA5}">
                      <a16:colId xmlns:a16="http://schemas.microsoft.com/office/drawing/2014/main" val="4165441938"/>
                    </a:ext>
                  </a:extLst>
                </a:gridCol>
                <a:gridCol w="1327517">
                  <a:extLst>
                    <a:ext uri="{9D8B030D-6E8A-4147-A177-3AD203B41FA5}">
                      <a16:colId xmlns:a16="http://schemas.microsoft.com/office/drawing/2014/main" val="2407449417"/>
                    </a:ext>
                  </a:extLst>
                </a:gridCol>
                <a:gridCol w="4115851">
                  <a:extLst>
                    <a:ext uri="{9D8B030D-6E8A-4147-A177-3AD203B41FA5}">
                      <a16:colId xmlns:a16="http://schemas.microsoft.com/office/drawing/2014/main" val="2693098453"/>
                    </a:ext>
                  </a:extLst>
                </a:gridCol>
              </a:tblGrid>
              <a:tr h="296165">
                <a:tc rowSpan="4">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Инженерная</a:t>
                      </a:r>
                      <a:r>
                        <a:rPr lang="ru-RU" sz="100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инфраструктура</a:t>
                      </a:r>
                      <a:endPar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Электроснабжение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algn="just"/>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по территории участка проходит линия электропередач 10/35 кВт, точка подключения на расстоянии 2,4 км, свободная мощность 1000 кВт (1МВт)</a:t>
                      </a:r>
                    </a:p>
                  </a:txBody>
                  <a:tcPr anchor="ctr"/>
                </a:tc>
                <a:extLst>
                  <a:ext uri="{0D108BD9-81ED-4DB2-BD59-A6C34878D82A}">
                    <a16:rowId xmlns:a16="http://schemas.microsoft.com/office/drawing/2014/main" val="10000"/>
                  </a:ext>
                </a:extLst>
              </a:tr>
              <a:tr h="296165">
                <a:tc vMerge="1">
                  <a:txBody>
                    <a:bodyPr/>
                    <a:lstStyle/>
                    <a:p>
                      <a:pPr algn="ctr"/>
                      <a:endPar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Газоснабжение</a:t>
                      </a:r>
                    </a:p>
                  </a:txBody>
                  <a:tcPr anchor="ctr"/>
                </a:tc>
                <a:tc>
                  <a:txBody>
                    <a:bodyPr/>
                    <a:lstStyle/>
                    <a:p>
                      <a:pPr algn="just"/>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200 м, проходит газопровод высокого давления, максимальная мощность 2500 куб. м. в час</a:t>
                      </a:r>
                    </a:p>
                  </a:txBody>
                  <a:tcPr anchor="ctr"/>
                </a:tc>
                <a:extLst>
                  <a:ext uri="{0D108BD9-81ED-4DB2-BD59-A6C34878D82A}">
                    <a16:rowId xmlns:a16="http://schemas.microsoft.com/office/drawing/2014/main" val="2951530806"/>
                  </a:ext>
                </a:extLst>
              </a:tr>
              <a:tr h="215393">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Водоснабжение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algn="just"/>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1 км, максимальная мощность </a:t>
                      </a:r>
                    </a:p>
                    <a:p>
                      <a:pPr algn="just"/>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3000 куб. м в сутки</a:t>
                      </a:r>
                    </a:p>
                  </a:txBody>
                  <a:tcPr anchor="ctr"/>
                </a:tc>
                <a:extLst>
                  <a:ext uri="{0D108BD9-81ED-4DB2-BD59-A6C34878D82A}">
                    <a16:rowId xmlns:a16="http://schemas.microsoft.com/office/drawing/2014/main" val="42063930"/>
                  </a:ext>
                </a:extLst>
              </a:tr>
              <a:tr h="215393">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Водоотведение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100 м; максимальная мощность </a:t>
                      </a:r>
                    </a:p>
                    <a:p>
                      <a:pPr marL="0" marR="0" indent="0" algn="just"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5000 куб. м в сутки</a:t>
                      </a:r>
                    </a:p>
                  </a:txBody>
                  <a:tcPr anchor="ctr"/>
                </a:tc>
                <a:extLst>
                  <a:ext uri="{0D108BD9-81ED-4DB2-BD59-A6C34878D82A}">
                    <a16:rowId xmlns:a16="http://schemas.microsoft.com/office/drawing/2014/main" val="2032109891"/>
                  </a:ext>
                </a:extLst>
              </a:tr>
            </a:tbl>
          </a:graphicData>
        </a:graphic>
      </p:graphicFrame>
      <p:sp>
        <p:nvSpPr>
          <p:cNvPr id="20" name="TextBox 19"/>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 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17" name="Рисунок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pic>
        <p:nvPicPr>
          <p:cNvPr id="1026" name="Picture 2" descr="C:\Users\TeemoshenkovaLN\Documents\ReceivedFiles\Зеленёв_МН\Screenshot_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1095271"/>
            <a:ext cx="2685989" cy="179865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TeemoshenkovaLN\Desktop\Инвестиционный паспорт 2023\от министерства 2\Логотип.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14" name="Рисунок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4101289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Инвестиционные площадки</a:t>
            </a:r>
          </a:p>
        </p:txBody>
      </p:sp>
      <p:sp>
        <p:nvSpPr>
          <p:cNvPr id="15" name="TextBox 14"/>
          <p:cNvSpPr txBox="1"/>
          <p:nvPr/>
        </p:nvSpPr>
        <p:spPr>
          <a:xfrm>
            <a:off x="7098016" y="7190343"/>
            <a:ext cx="441146" cy="369332"/>
          </a:xfrm>
          <a:prstGeom prst="rect">
            <a:avLst/>
          </a:prstGeom>
          <a:noFill/>
        </p:spPr>
        <p:txBody>
          <a:bodyPr wrap="none" rtlCol="0">
            <a:spAutoFit/>
          </a:bodyPr>
          <a:lstStyle/>
          <a:p>
            <a:r>
              <a:rPr lang="en-US"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a:t>
            </a:r>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aphicFrame>
        <p:nvGraphicFramePr>
          <p:cNvPr id="19" name="Таблица 18"/>
          <p:cNvGraphicFramePr>
            <a:graphicFrameLocks noGrp="1"/>
          </p:cNvGraphicFramePr>
          <p:nvPr>
            <p:extLst>
              <p:ext uri="{D42A27DB-BD31-4B8C-83A1-F6EECF244321}">
                <p14:modId xmlns:p14="http://schemas.microsoft.com/office/powerpoint/2010/main" val="2631163865"/>
              </p:ext>
            </p:extLst>
          </p:nvPr>
        </p:nvGraphicFramePr>
        <p:xfrm>
          <a:off x="148200" y="1078412"/>
          <a:ext cx="7168786" cy="1915997"/>
        </p:xfrm>
        <a:graphic>
          <a:graphicData uri="http://schemas.openxmlformats.org/drawingml/2006/table">
            <a:tbl>
              <a:tblPr>
                <a:tableStyleId>{BDBED569-4797-4DF1-A0F4-6AAB3CD982D8}</a:tableStyleId>
              </a:tblPr>
              <a:tblGrid>
                <a:gridCol w="3814200">
                  <a:extLst>
                    <a:ext uri="{9D8B030D-6E8A-4147-A177-3AD203B41FA5}">
                      <a16:colId xmlns:a16="http://schemas.microsoft.com/office/drawing/2014/main" val="4165441938"/>
                    </a:ext>
                  </a:extLst>
                </a:gridCol>
                <a:gridCol w="3354586">
                  <a:extLst>
                    <a:ext uri="{9D8B030D-6E8A-4147-A177-3AD203B41FA5}">
                      <a16:colId xmlns:a16="http://schemas.microsoft.com/office/drawing/2014/main" val="1779954494"/>
                    </a:ext>
                  </a:extLst>
                </a:gridCol>
              </a:tblGrid>
              <a:tr h="563616">
                <a:tc>
                  <a:txBody>
                    <a:bodyPr/>
                    <a:lstStyle/>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67-08-37</a:t>
                      </a:r>
                    </a:p>
                  </a:txBody>
                  <a:tcPr anchor="ctr">
                    <a:solidFill>
                      <a:srgbClr val="D1FFFF"/>
                    </a:solidFill>
                  </a:tcPr>
                </a:tc>
                <a:tc rowSpan="2">
                  <a:txBody>
                    <a:bodyPr/>
                    <a:lstStyle/>
                    <a:p>
                      <a:pPr algn="ctr"/>
                      <a:endPar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352381">
                <a:tc>
                  <a:txBody>
                    <a:bodyPr/>
                    <a:lstStyle/>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Местоположение:</a:t>
                      </a:r>
                    </a:p>
                    <a:p>
                      <a:pPr marL="0" indent="180975" algn="just"/>
                      <a:endParaRPr lang="ru-RU" sz="1050" dirty="0" smtClean="0">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180975" algn="just"/>
                      <a:r>
                        <a:rPr lang="ru-RU" sz="1100" kern="1200" dirty="0" smtClean="0">
                          <a:solidFill>
                            <a:schemeClr val="tx1"/>
                          </a:solidFill>
                          <a:effectLst/>
                          <a:latin typeface="Open Sans" pitchFamily="34" charset="0"/>
                          <a:ea typeface="Open Sans" pitchFamily="34" charset="0"/>
                          <a:cs typeface="Open Sans" pitchFamily="34" charset="0"/>
                        </a:rPr>
                        <a:t>Смоленская область, Ельнинский район, г. Ельня, ул. Гвардейская, д. 40</a:t>
                      </a:r>
                      <a:endParaRPr lang="ru-RU" sz="1100" dirty="0" smtClean="0">
                        <a:latin typeface="Open Sans" panose="020B0606030504020204" pitchFamily="34" charset="0"/>
                        <a:ea typeface="Open Sans" panose="020B0606030504020204" pitchFamily="34" charset="0"/>
                        <a:cs typeface="Open Sans" panose="020B0606030504020204" pitchFamily="34" charset="0"/>
                      </a:endParaRPr>
                    </a:p>
                    <a:p>
                      <a:pPr marL="0" indent="180975" algn="just"/>
                      <a:r>
                        <a:rPr lang="ru-RU" sz="1100" dirty="0" smtClean="0">
                          <a:latin typeface="Open Sans" panose="020B0606030504020204" pitchFamily="34" charset="0"/>
                          <a:ea typeface="Open Sans" panose="020B0606030504020204" pitchFamily="34" charset="0"/>
                          <a:cs typeface="Open Sans" panose="020B0606030504020204" pitchFamily="34" charset="0"/>
                        </a:rPr>
                        <a:t>-  расстояние до г. Москвы: </a:t>
                      </a:r>
                      <a:r>
                        <a:rPr lang="ru-RU" sz="1100" baseline="0" dirty="0" smtClean="0">
                          <a:latin typeface="Open Sans" panose="020B0606030504020204" pitchFamily="34" charset="0"/>
                          <a:ea typeface="Open Sans" panose="020B0606030504020204" pitchFamily="34" charset="0"/>
                          <a:cs typeface="Open Sans" panose="020B0606030504020204" pitchFamily="34" charset="0"/>
                        </a:rPr>
                        <a:t>350 </a:t>
                      </a:r>
                      <a:r>
                        <a:rPr lang="ru-RU" sz="1100" dirty="0" smtClean="0">
                          <a:latin typeface="Open Sans" panose="020B0606030504020204" pitchFamily="34" charset="0"/>
                          <a:ea typeface="Open Sans" panose="020B0606030504020204" pitchFamily="34" charset="0"/>
                          <a:cs typeface="Open Sans" panose="020B0606030504020204" pitchFamily="34" charset="0"/>
                        </a:rPr>
                        <a:t>км;</a:t>
                      </a:r>
                    </a:p>
                    <a:p>
                      <a:pPr marL="0" indent="180975" algn="just"/>
                      <a:r>
                        <a:rPr lang="ru-RU" sz="1100" dirty="0" smtClean="0">
                          <a:latin typeface="Open Sans" panose="020B0606030504020204" pitchFamily="34" charset="0"/>
                          <a:ea typeface="Open Sans" panose="020B0606030504020204" pitchFamily="34" charset="0"/>
                          <a:cs typeface="Open Sans" panose="020B0606030504020204" pitchFamily="34" charset="0"/>
                        </a:rPr>
                        <a:t>- расстояние до г. Смоленска:</a:t>
                      </a:r>
                      <a:r>
                        <a:rPr lang="ru-RU" sz="1100" baseline="0" dirty="0" smtClean="0">
                          <a:latin typeface="Open Sans" panose="020B0606030504020204" pitchFamily="34" charset="0"/>
                          <a:ea typeface="Open Sans" panose="020B0606030504020204" pitchFamily="34" charset="0"/>
                          <a:cs typeface="Open Sans" panose="020B0606030504020204" pitchFamily="34" charset="0"/>
                        </a:rPr>
                        <a:t> 110 </a:t>
                      </a:r>
                      <a:r>
                        <a:rPr lang="ru-RU" sz="1100" dirty="0" smtClean="0">
                          <a:latin typeface="Open Sans" panose="020B0606030504020204" pitchFamily="34" charset="0"/>
                          <a:ea typeface="Open Sans" panose="020B0606030504020204" pitchFamily="34" charset="0"/>
                          <a:cs typeface="Open Sans" panose="020B0606030504020204" pitchFamily="34" charset="0"/>
                        </a:rPr>
                        <a:t>км.</a:t>
                      </a:r>
                    </a:p>
                    <a:p>
                      <a:pPr marL="0" marR="0" indent="180975" algn="just" defTabSz="755934" rtl="0" eaLnBrk="1" fontAlgn="auto" latinLnBrk="0" hangingPunct="1">
                        <a:lnSpc>
                          <a:spcPct val="100000"/>
                        </a:lnSpc>
                        <a:spcBef>
                          <a:spcPts val="0"/>
                        </a:spcBef>
                        <a:spcAft>
                          <a:spcPts val="0"/>
                        </a:spcAft>
                        <a:buClrTx/>
                        <a:buSzTx/>
                        <a:buFontTx/>
                        <a:buNone/>
                        <a:tabLst/>
                        <a:defRPr/>
                      </a:pPr>
                      <a:r>
                        <a:rPr lang="ru-RU" sz="1100" dirty="0" smtClean="0">
                          <a:latin typeface="Open Sans" panose="020B0606030504020204" pitchFamily="34" charset="0"/>
                          <a:ea typeface="Open Sans" panose="020B0606030504020204" pitchFamily="34" charset="0"/>
                          <a:cs typeface="Open Sans" panose="020B0606030504020204" pitchFamily="34" charset="0"/>
                        </a:rPr>
                        <a:t>- расстояние до г. Ельни:</a:t>
                      </a:r>
                      <a:r>
                        <a:rPr lang="ru-RU" sz="1100" baseline="0" dirty="0" smtClean="0">
                          <a:latin typeface="Open Sans" panose="020B0606030504020204" pitchFamily="34" charset="0"/>
                          <a:ea typeface="Open Sans" panose="020B0606030504020204" pitchFamily="34" charset="0"/>
                          <a:cs typeface="Open Sans" panose="020B0606030504020204" pitchFamily="34" charset="0"/>
                        </a:rPr>
                        <a:t> 0 </a:t>
                      </a:r>
                      <a:r>
                        <a:rPr lang="ru-RU" sz="1100" dirty="0" smtClean="0">
                          <a:latin typeface="Open Sans" panose="020B0606030504020204" pitchFamily="34" charset="0"/>
                          <a:ea typeface="Open Sans" panose="020B0606030504020204" pitchFamily="34" charset="0"/>
                          <a:cs typeface="Open Sans" panose="020B0606030504020204" pitchFamily="34" charset="0"/>
                        </a:rPr>
                        <a:t>км.</a:t>
                      </a: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graphicFrame>
        <p:nvGraphicFramePr>
          <p:cNvPr id="22" name="Таблица 21"/>
          <p:cNvGraphicFramePr>
            <a:graphicFrameLocks noGrp="1"/>
          </p:cNvGraphicFramePr>
          <p:nvPr>
            <p:extLst>
              <p:ext uri="{D42A27DB-BD31-4B8C-83A1-F6EECF244321}">
                <p14:modId xmlns:p14="http://schemas.microsoft.com/office/powerpoint/2010/main" val="2884777319"/>
              </p:ext>
            </p:extLst>
          </p:nvPr>
        </p:nvGraphicFramePr>
        <p:xfrm>
          <a:off x="148855" y="5617029"/>
          <a:ext cx="6556745" cy="837530"/>
        </p:xfrm>
        <a:graphic>
          <a:graphicData uri="http://schemas.openxmlformats.org/drawingml/2006/table">
            <a:tbl>
              <a:tblPr>
                <a:tableStyleId>{BDBED569-4797-4DF1-A0F4-6AAB3CD982D8}</a:tableStyleId>
              </a:tblPr>
              <a:tblGrid>
                <a:gridCol w="2132121">
                  <a:extLst>
                    <a:ext uri="{9D8B030D-6E8A-4147-A177-3AD203B41FA5}">
                      <a16:colId xmlns:a16="http://schemas.microsoft.com/office/drawing/2014/main" val="4165441938"/>
                    </a:ext>
                  </a:extLst>
                </a:gridCol>
                <a:gridCol w="4424624">
                  <a:extLst>
                    <a:ext uri="{9D8B030D-6E8A-4147-A177-3AD203B41FA5}">
                      <a16:colId xmlns:a16="http://schemas.microsoft.com/office/drawing/2014/main" val="1772052304"/>
                    </a:ext>
                  </a:extLst>
                </a:gridCol>
              </a:tblGrid>
              <a:tr h="837530">
                <a:tc>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Подъездные</a:t>
                      </a:r>
                      <a:r>
                        <a:rPr lang="ru-RU" sz="100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пути</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kern="1200" dirty="0" smtClean="0">
                          <a:solidFill>
                            <a:schemeClr val="tx1"/>
                          </a:solidFill>
                          <a:effectLst/>
                          <a:latin typeface="Open Sans" pitchFamily="34" charset="0"/>
                          <a:ea typeface="Open Sans" pitchFamily="34" charset="0"/>
                          <a:cs typeface="Open Sans" pitchFamily="34" charset="0"/>
                        </a:rPr>
                        <a:t>- кольцевая автомобильная дорога «Рославль-Ельня-Дорогобуж-Сафоново» (с возможностью выезда на автомобильную</a:t>
                      </a:r>
                      <a:r>
                        <a:rPr lang="ru-RU" sz="900" kern="1200" baseline="0" dirty="0" smtClean="0">
                          <a:solidFill>
                            <a:schemeClr val="tx1"/>
                          </a:solidFill>
                          <a:effectLst/>
                          <a:latin typeface="Open Sans" pitchFamily="34" charset="0"/>
                          <a:ea typeface="Open Sans" pitchFamily="34" charset="0"/>
                          <a:cs typeface="Open Sans" pitchFamily="34" charset="0"/>
                        </a:rPr>
                        <a:t> дорогу</a:t>
                      </a:r>
                      <a:r>
                        <a:rPr lang="ru-RU" sz="900" kern="1200" dirty="0" smtClean="0">
                          <a:solidFill>
                            <a:schemeClr val="tx1"/>
                          </a:solidFill>
                          <a:effectLst/>
                          <a:latin typeface="Open Sans" pitchFamily="34" charset="0"/>
                          <a:ea typeface="Open Sans" pitchFamily="34" charset="0"/>
                          <a:cs typeface="Open Sans" pitchFamily="34" charset="0"/>
                        </a:rPr>
                        <a:t> Москва-Беларусь) (асфальтобетонное покрытие) на расстоянии 1,5 км. </a:t>
                      </a:r>
                    </a:p>
                    <a:p>
                      <a:pPr algn="l"/>
                      <a:r>
                        <a:rPr lang="ru-RU" sz="900" kern="1200" dirty="0" smtClean="0">
                          <a:solidFill>
                            <a:schemeClr val="tx1"/>
                          </a:solidFill>
                          <a:effectLst/>
                          <a:latin typeface="Open Sans" pitchFamily="34" charset="0"/>
                          <a:ea typeface="Open Sans" pitchFamily="34" charset="0"/>
                          <a:cs typeface="Open Sans" pitchFamily="34" charset="0"/>
                        </a:rPr>
                        <a:t>- автомобильная дорога «Спас-Деменск-Ельня - Починок» на расстоянии 1 км.</a:t>
                      </a: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23" name="Таблица 22"/>
          <p:cNvGraphicFramePr>
            <a:graphicFrameLocks noGrp="1"/>
          </p:cNvGraphicFramePr>
          <p:nvPr>
            <p:extLst>
              <p:ext uri="{D42A27DB-BD31-4B8C-83A1-F6EECF244321}">
                <p14:modId xmlns:p14="http://schemas.microsoft.com/office/powerpoint/2010/main" val="4150797457"/>
              </p:ext>
            </p:extLst>
          </p:nvPr>
        </p:nvGraphicFramePr>
        <p:xfrm>
          <a:off x="1419031" y="6411686"/>
          <a:ext cx="3875315" cy="568235"/>
        </p:xfrm>
        <a:graphic>
          <a:graphicData uri="http://schemas.openxmlformats.org/drawingml/2006/table">
            <a:tbl>
              <a:tblPr>
                <a:tableStyleId>{BDBED569-4797-4DF1-A0F4-6AAB3CD982D8}</a:tableStyleId>
              </a:tblPr>
              <a:tblGrid>
                <a:gridCol w="1346996">
                  <a:extLst>
                    <a:ext uri="{9D8B030D-6E8A-4147-A177-3AD203B41FA5}">
                      <a16:colId xmlns:a16="http://schemas.microsoft.com/office/drawing/2014/main" val="4165441938"/>
                    </a:ext>
                  </a:extLst>
                </a:gridCol>
                <a:gridCol w="2528319">
                  <a:extLst>
                    <a:ext uri="{9D8B030D-6E8A-4147-A177-3AD203B41FA5}">
                      <a16:colId xmlns:a16="http://schemas.microsoft.com/office/drawing/2014/main" val="1575495227"/>
                    </a:ext>
                  </a:extLst>
                </a:gridCol>
              </a:tblGrid>
              <a:tr h="568235">
                <a:tc>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Условия предоставления</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Аренда 3 782 078,40 руб. в год</a:t>
                      </a:r>
                    </a:p>
                    <a:p>
                      <a:pPr algn="l"/>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Выкуп: 13 225 005,86  руб.</a:t>
                      </a:r>
                    </a:p>
                    <a:p>
                      <a:pPr algn="l"/>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24" name="Таблица 23"/>
          <p:cNvGraphicFramePr>
            <a:graphicFrameLocks noGrp="1"/>
          </p:cNvGraphicFramePr>
          <p:nvPr>
            <p:extLst>
              <p:ext uri="{D42A27DB-BD31-4B8C-83A1-F6EECF244321}">
                <p14:modId xmlns:p14="http://schemas.microsoft.com/office/powerpoint/2010/main" val="4042954117"/>
              </p:ext>
            </p:extLst>
          </p:nvPr>
        </p:nvGraphicFramePr>
        <p:xfrm>
          <a:off x="152027" y="3004458"/>
          <a:ext cx="7164960" cy="1215099"/>
        </p:xfrm>
        <a:graphic>
          <a:graphicData uri="http://schemas.openxmlformats.org/drawingml/2006/table">
            <a:tbl>
              <a:tblPr>
                <a:tableStyleId>{BDBED569-4797-4DF1-A0F4-6AAB3CD982D8}</a:tableStyleId>
              </a:tblPr>
              <a:tblGrid>
                <a:gridCol w="1534708">
                  <a:extLst>
                    <a:ext uri="{9D8B030D-6E8A-4147-A177-3AD203B41FA5}">
                      <a16:colId xmlns:a16="http://schemas.microsoft.com/office/drawing/2014/main" val="4165441938"/>
                    </a:ext>
                  </a:extLst>
                </a:gridCol>
                <a:gridCol w="2128632">
                  <a:extLst>
                    <a:ext uri="{9D8B030D-6E8A-4147-A177-3AD203B41FA5}">
                      <a16:colId xmlns:a16="http://schemas.microsoft.com/office/drawing/2014/main" val="3330051727"/>
                    </a:ext>
                  </a:extLst>
                </a:gridCol>
                <a:gridCol w="3501620">
                  <a:extLst>
                    <a:ext uri="{9D8B030D-6E8A-4147-A177-3AD203B41FA5}">
                      <a16:colId xmlns:a16="http://schemas.microsoft.com/office/drawing/2014/main" val="2995895153"/>
                    </a:ext>
                  </a:extLst>
                </a:gridCol>
              </a:tblGrid>
              <a:tr h="264152">
                <a:tc rowSpan="4">
                  <a:txBody>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Характеристика</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участка</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Площадь</a:t>
                      </a:r>
                      <a:endPar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algn="l"/>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0,50 га</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264152">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Категория</a:t>
                      </a:r>
                      <a:r>
                        <a:rPr lang="ru-RU" sz="900" b="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земли</a:t>
                      </a:r>
                      <a:endPar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земли населенных пунктов</a:t>
                      </a:r>
                    </a:p>
                  </a:txBody>
                  <a:tcPr anchor="ctr"/>
                </a:tc>
                <a:extLst>
                  <a:ext uri="{0D108BD9-81ED-4DB2-BD59-A6C34878D82A}">
                    <a16:rowId xmlns:a16="http://schemas.microsoft.com/office/drawing/2014/main" val="3113957651"/>
                  </a:ext>
                </a:extLst>
              </a:tr>
              <a:tr h="264152">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Форма собственности</a:t>
                      </a: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собственность</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не разграничена</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2063930"/>
                  </a:ext>
                </a:extLst>
              </a:tr>
              <a:tr h="422643">
                <a:tc vMerge="1">
                  <a:txBody>
                    <a:bodyPr/>
                    <a:lstStyle/>
                    <a:p>
                      <a:pPr algn="ct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Приоритетное направление использования</a:t>
                      </a: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kern="1200" dirty="0" smtClean="0">
                          <a:solidFill>
                            <a:schemeClr val="tx1"/>
                          </a:solidFill>
                          <a:effectLst/>
                          <a:latin typeface="Open Sans" pitchFamily="34" charset="0"/>
                          <a:ea typeface="Open Sans" pitchFamily="34" charset="0"/>
                          <a:cs typeface="Open Sans" pitchFamily="34" charset="0"/>
                        </a:rPr>
                        <a:t>предпринимательская деятельность</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bl>
          </a:graphicData>
        </a:graphic>
      </p:graphicFrame>
      <p:graphicFrame>
        <p:nvGraphicFramePr>
          <p:cNvPr id="34" name="Таблица 33"/>
          <p:cNvGraphicFramePr>
            <a:graphicFrameLocks noGrp="1"/>
          </p:cNvGraphicFramePr>
          <p:nvPr>
            <p:extLst>
              <p:ext uri="{D42A27DB-BD31-4B8C-83A1-F6EECF244321}">
                <p14:modId xmlns:p14="http://schemas.microsoft.com/office/powerpoint/2010/main" val="3245306679"/>
              </p:ext>
            </p:extLst>
          </p:nvPr>
        </p:nvGraphicFramePr>
        <p:xfrm>
          <a:off x="149819" y="4220324"/>
          <a:ext cx="6803641" cy="1365835"/>
        </p:xfrm>
        <a:graphic>
          <a:graphicData uri="http://schemas.openxmlformats.org/drawingml/2006/table">
            <a:tbl>
              <a:tblPr>
                <a:tableStyleId>{BDBED569-4797-4DF1-A0F4-6AAB3CD982D8}</a:tableStyleId>
              </a:tblPr>
              <a:tblGrid>
                <a:gridCol w="1264254">
                  <a:extLst>
                    <a:ext uri="{9D8B030D-6E8A-4147-A177-3AD203B41FA5}">
                      <a16:colId xmlns:a16="http://schemas.microsoft.com/office/drawing/2014/main" val="4165441938"/>
                    </a:ext>
                  </a:extLst>
                </a:gridCol>
                <a:gridCol w="1376307">
                  <a:extLst>
                    <a:ext uri="{9D8B030D-6E8A-4147-A177-3AD203B41FA5}">
                      <a16:colId xmlns:a16="http://schemas.microsoft.com/office/drawing/2014/main" val="2407449417"/>
                    </a:ext>
                  </a:extLst>
                </a:gridCol>
                <a:gridCol w="4163080">
                  <a:extLst>
                    <a:ext uri="{9D8B030D-6E8A-4147-A177-3AD203B41FA5}">
                      <a16:colId xmlns:a16="http://schemas.microsoft.com/office/drawing/2014/main" val="2693098453"/>
                    </a:ext>
                  </a:extLst>
                </a:gridCol>
              </a:tblGrid>
              <a:tr h="365672">
                <a:tc rowSpan="4">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Инженерная</a:t>
                      </a:r>
                      <a:r>
                        <a:rPr lang="ru-RU" sz="100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инфраструктура</a:t>
                      </a:r>
                      <a:endPar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Электроснабжение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на участке проходит  ВЛ 1001 ПС  ЕЛЬНЯ, точка подключения на расстоянии </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10 м.</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0"/>
                  </a:ext>
                </a:extLst>
              </a:tr>
              <a:tr h="365672">
                <a:tc vMerge="1">
                  <a:txBody>
                    <a:bodyPr/>
                    <a:lstStyle/>
                    <a:p>
                      <a:pPr algn="ctr"/>
                      <a:endPar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Газоснабжение</a:t>
                      </a: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газопровод низкого давления, точка подключения на расстоянии 10 м,  максимальная мощность 2500 куб. м в час.</a:t>
                      </a:r>
                    </a:p>
                  </a:txBody>
                  <a:tcPr anchor="ctr"/>
                </a:tc>
                <a:extLst>
                  <a:ext uri="{0D108BD9-81ED-4DB2-BD59-A6C34878D82A}">
                    <a16:rowId xmlns:a16="http://schemas.microsoft.com/office/drawing/2014/main" val="2951530806"/>
                  </a:ext>
                </a:extLst>
              </a:tr>
              <a:tr h="365672">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Водоснабжение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на участке отсутствует,</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т</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очка подключения на расстоянии10 м.</a:t>
                      </a:r>
                    </a:p>
                  </a:txBody>
                  <a:tcPr anchor="ctr"/>
                </a:tc>
                <a:extLst>
                  <a:ext uri="{0D108BD9-81ED-4DB2-BD59-A6C34878D82A}">
                    <a16:rowId xmlns:a16="http://schemas.microsoft.com/office/drawing/2014/main" val="42063930"/>
                  </a:ext>
                </a:extLst>
              </a:tr>
              <a:tr h="268731">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Водоотведение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на участке отсутствует,</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10 м.</a:t>
                      </a:r>
                    </a:p>
                  </a:txBody>
                  <a:tcPr anchor="ctr"/>
                </a:tc>
                <a:extLst>
                  <a:ext uri="{0D108BD9-81ED-4DB2-BD59-A6C34878D82A}">
                    <a16:rowId xmlns:a16="http://schemas.microsoft.com/office/drawing/2014/main" val="2032109891"/>
                  </a:ext>
                </a:extLst>
              </a:tr>
            </a:tbl>
          </a:graphicData>
        </a:graphic>
      </p:graphicFrame>
      <p:sp>
        <p:nvSpPr>
          <p:cNvPr id="18" name="TextBox 17"/>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17" name="Рисунок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pic>
        <p:nvPicPr>
          <p:cNvPr id="26" name="Рисунок 25" descr="C:\Users\Зам_Главы_1\Desktop\фото, скрин\схема база 2.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73285" y="1119852"/>
            <a:ext cx="3114675" cy="1819910"/>
          </a:xfrm>
          <a:prstGeom prst="rect">
            <a:avLst/>
          </a:prstGeom>
          <a:noFill/>
          <a:ln>
            <a:noFill/>
          </a:ln>
        </p:spPr>
      </p:pic>
      <p:pic>
        <p:nvPicPr>
          <p:cNvPr id="13" name="Рисунок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1473355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Инвестиционные площадки</a:t>
            </a:r>
          </a:p>
        </p:txBody>
      </p:sp>
      <p:sp>
        <p:nvSpPr>
          <p:cNvPr id="15" name="TextBox 14"/>
          <p:cNvSpPr txBox="1"/>
          <p:nvPr/>
        </p:nvSpPr>
        <p:spPr>
          <a:xfrm>
            <a:off x="7152482" y="7237235"/>
            <a:ext cx="441146" cy="369332"/>
          </a:xfrm>
          <a:prstGeom prst="rect">
            <a:avLst/>
          </a:prstGeom>
          <a:noFill/>
        </p:spPr>
        <p:txBody>
          <a:bodyPr wrap="none" rtlCol="0">
            <a:spAutoFit/>
          </a:bodyPr>
          <a:lstStyle/>
          <a:p>
            <a:r>
              <a:rPr lang="en-US"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a:t>
            </a:r>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4</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aphicFrame>
        <p:nvGraphicFramePr>
          <p:cNvPr id="19" name="Таблица 18"/>
          <p:cNvGraphicFramePr>
            <a:graphicFrameLocks noGrp="1"/>
          </p:cNvGraphicFramePr>
          <p:nvPr>
            <p:extLst>
              <p:ext uri="{D42A27DB-BD31-4B8C-83A1-F6EECF244321}">
                <p14:modId xmlns:p14="http://schemas.microsoft.com/office/powerpoint/2010/main" val="3146543367"/>
              </p:ext>
            </p:extLst>
          </p:nvPr>
        </p:nvGraphicFramePr>
        <p:xfrm>
          <a:off x="188919" y="1111406"/>
          <a:ext cx="7182533" cy="1762424"/>
        </p:xfrm>
        <a:graphic>
          <a:graphicData uri="http://schemas.openxmlformats.org/drawingml/2006/table">
            <a:tbl>
              <a:tblPr>
                <a:tableStyleId>{BDBED569-4797-4DF1-A0F4-6AAB3CD982D8}</a:tableStyleId>
              </a:tblPr>
              <a:tblGrid>
                <a:gridCol w="4443371">
                  <a:extLst>
                    <a:ext uri="{9D8B030D-6E8A-4147-A177-3AD203B41FA5}">
                      <a16:colId xmlns:a16="http://schemas.microsoft.com/office/drawing/2014/main" val="4165441938"/>
                    </a:ext>
                  </a:extLst>
                </a:gridCol>
                <a:gridCol w="2739162">
                  <a:extLst>
                    <a:ext uri="{9D8B030D-6E8A-4147-A177-3AD203B41FA5}">
                      <a16:colId xmlns:a16="http://schemas.microsoft.com/office/drawing/2014/main" val="1779954494"/>
                    </a:ext>
                  </a:extLst>
                </a:gridCol>
              </a:tblGrid>
              <a:tr h="559737">
                <a:tc>
                  <a:txBody>
                    <a:bodyPr/>
                    <a:lstStyle/>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67-08-38</a:t>
                      </a:r>
                    </a:p>
                  </a:txBody>
                  <a:tcPr anchor="ctr">
                    <a:solidFill>
                      <a:srgbClr val="D1FFFF"/>
                    </a:solidFill>
                  </a:tcPr>
                </a:tc>
                <a:tc rowSpan="2">
                  <a:txBody>
                    <a:bodyPr/>
                    <a:lstStyle/>
                    <a:p>
                      <a:pPr algn="ctr"/>
                      <a:endPar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202687">
                <a:tc>
                  <a:txBody>
                    <a:bodyPr/>
                    <a:lstStyle/>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Местоположение:</a:t>
                      </a:r>
                      <a:endParaRPr lang="ru-RU" sz="800" kern="1200" dirty="0" smtClean="0">
                        <a:solidFill>
                          <a:schemeClr val="tx1"/>
                        </a:solidFill>
                        <a:effectLst/>
                        <a:latin typeface="Open Sans" pitchFamily="34" charset="0"/>
                        <a:ea typeface="Open Sans" pitchFamily="34" charset="0"/>
                        <a:cs typeface="Open Sans" pitchFamily="34" charset="0"/>
                      </a:endParaRPr>
                    </a:p>
                    <a:p>
                      <a:pPr marL="0" indent="180975" algn="just"/>
                      <a:r>
                        <a:rPr lang="ru-RU" sz="1100" kern="1200" dirty="0" smtClean="0">
                          <a:solidFill>
                            <a:schemeClr val="tx1"/>
                          </a:solidFill>
                          <a:effectLst/>
                          <a:latin typeface="Open Sans" pitchFamily="34" charset="0"/>
                          <a:ea typeface="Open Sans" pitchFamily="34" charset="0"/>
                          <a:cs typeface="Open Sans" pitchFamily="34" charset="0"/>
                        </a:rPr>
                        <a:t>Смоленская область, Ельнинский район</a:t>
                      </a:r>
                      <a:r>
                        <a:rPr lang="ru-RU" sz="1100" kern="1200" baseline="0" dirty="0" smtClean="0">
                          <a:solidFill>
                            <a:schemeClr val="tx1"/>
                          </a:solidFill>
                          <a:effectLst/>
                          <a:latin typeface="Open Sans" pitchFamily="34" charset="0"/>
                          <a:ea typeface="Open Sans" pitchFamily="34" charset="0"/>
                          <a:cs typeface="Open Sans" pitchFamily="34" charset="0"/>
                        </a:rPr>
                        <a:t>,</a:t>
                      </a:r>
                      <a:r>
                        <a:rPr lang="ru-RU" sz="1100" kern="1200" dirty="0" smtClean="0">
                          <a:solidFill>
                            <a:schemeClr val="tx1"/>
                          </a:solidFill>
                          <a:effectLst/>
                          <a:latin typeface="Open Sans" pitchFamily="34" charset="0"/>
                          <a:ea typeface="Open Sans" pitchFamily="34" charset="0"/>
                          <a:cs typeface="Open Sans" pitchFamily="34" charset="0"/>
                        </a:rPr>
                        <a:t> г. Ельня, ул. Пролетарская, д. 77А (67:08:0010227:23)</a:t>
                      </a:r>
                    </a:p>
                    <a:p>
                      <a:pPr marL="0" indent="180975" algn="just"/>
                      <a:r>
                        <a:rPr lang="ru-RU" sz="1100" dirty="0" smtClean="0">
                          <a:latin typeface="Open Sans" panose="020B0606030504020204" pitchFamily="34" charset="0"/>
                          <a:ea typeface="Open Sans" panose="020B0606030504020204" pitchFamily="34" charset="0"/>
                          <a:cs typeface="Open Sans" panose="020B0606030504020204" pitchFamily="34" charset="0"/>
                        </a:rPr>
                        <a:t>- расстояние до г. Москвы: </a:t>
                      </a:r>
                      <a:r>
                        <a:rPr lang="ru-RU" sz="1100" baseline="0" dirty="0" smtClean="0">
                          <a:latin typeface="Open Sans" panose="020B0606030504020204" pitchFamily="34" charset="0"/>
                          <a:ea typeface="Open Sans" panose="020B0606030504020204" pitchFamily="34" charset="0"/>
                          <a:cs typeface="Open Sans" panose="020B0606030504020204" pitchFamily="34" charset="0"/>
                        </a:rPr>
                        <a:t> 350 </a:t>
                      </a:r>
                      <a:r>
                        <a:rPr lang="ru-RU" sz="1100" dirty="0" smtClean="0">
                          <a:latin typeface="Open Sans" panose="020B0606030504020204" pitchFamily="34" charset="0"/>
                          <a:ea typeface="Open Sans" panose="020B0606030504020204" pitchFamily="34" charset="0"/>
                          <a:cs typeface="Open Sans" panose="020B0606030504020204" pitchFamily="34" charset="0"/>
                        </a:rPr>
                        <a:t>км;</a:t>
                      </a:r>
                    </a:p>
                    <a:p>
                      <a:pPr marL="0" indent="180975" algn="just"/>
                      <a:r>
                        <a:rPr lang="ru-RU" sz="1100" dirty="0" smtClean="0">
                          <a:latin typeface="Open Sans" panose="020B0606030504020204" pitchFamily="34" charset="0"/>
                          <a:ea typeface="Open Sans" panose="020B0606030504020204" pitchFamily="34" charset="0"/>
                          <a:cs typeface="Open Sans" panose="020B0606030504020204" pitchFamily="34" charset="0"/>
                        </a:rPr>
                        <a:t>- расстояние до г. Смоленска:</a:t>
                      </a:r>
                      <a:r>
                        <a:rPr lang="ru-RU" sz="1100" baseline="0" dirty="0" smtClean="0">
                          <a:latin typeface="Open Sans" panose="020B0606030504020204" pitchFamily="34" charset="0"/>
                          <a:ea typeface="Open Sans" panose="020B0606030504020204" pitchFamily="34" charset="0"/>
                          <a:cs typeface="Open Sans" panose="020B0606030504020204" pitchFamily="34" charset="0"/>
                        </a:rPr>
                        <a:t>  110 </a:t>
                      </a:r>
                      <a:r>
                        <a:rPr lang="ru-RU" sz="1100" dirty="0" smtClean="0">
                          <a:latin typeface="Open Sans" panose="020B0606030504020204" pitchFamily="34" charset="0"/>
                          <a:ea typeface="Open Sans" panose="020B0606030504020204" pitchFamily="34" charset="0"/>
                          <a:cs typeface="Open Sans" panose="020B0606030504020204" pitchFamily="34" charset="0"/>
                        </a:rPr>
                        <a:t>км;</a:t>
                      </a:r>
                    </a:p>
                    <a:p>
                      <a:pPr marL="0" marR="0" indent="180975" algn="just" defTabSz="755934" rtl="0" eaLnBrk="1" fontAlgn="auto" latinLnBrk="0" hangingPunct="1">
                        <a:lnSpc>
                          <a:spcPct val="100000"/>
                        </a:lnSpc>
                        <a:spcBef>
                          <a:spcPts val="0"/>
                        </a:spcBef>
                        <a:spcAft>
                          <a:spcPts val="0"/>
                        </a:spcAft>
                        <a:buClrTx/>
                        <a:buSzTx/>
                        <a:buFontTx/>
                        <a:buNone/>
                        <a:tabLst/>
                        <a:defRPr/>
                      </a:pPr>
                      <a:r>
                        <a:rPr lang="ru-RU" sz="1100" dirty="0" smtClean="0">
                          <a:latin typeface="Open Sans" panose="020B0606030504020204" pitchFamily="34" charset="0"/>
                          <a:ea typeface="Open Sans" panose="020B0606030504020204" pitchFamily="34" charset="0"/>
                          <a:cs typeface="Open Sans" panose="020B0606030504020204" pitchFamily="34" charset="0"/>
                        </a:rPr>
                        <a:t>- расстояние до районного</a:t>
                      </a:r>
                      <a:r>
                        <a:rPr lang="ru-RU" sz="1100" baseline="0" dirty="0" smtClean="0">
                          <a:latin typeface="Open Sans" panose="020B0606030504020204" pitchFamily="34" charset="0"/>
                          <a:ea typeface="Open Sans" panose="020B0606030504020204" pitchFamily="34" charset="0"/>
                          <a:cs typeface="Open Sans" panose="020B0606030504020204" pitchFamily="34" charset="0"/>
                        </a:rPr>
                        <a:t> центра: 0 </a:t>
                      </a:r>
                      <a:r>
                        <a:rPr lang="ru-RU" sz="1100" dirty="0" smtClean="0">
                          <a:latin typeface="Open Sans" panose="020B0606030504020204" pitchFamily="34" charset="0"/>
                          <a:ea typeface="Open Sans" panose="020B0606030504020204" pitchFamily="34" charset="0"/>
                          <a:cs typeface="Open Sans" panose="020B0606030504020204" pitchFamily="34" charset="0"/>
                        </a:rPr>
                        <a:t>км.</a:t>
                      </a: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graphicFrame>
        <p:nvGraphicFramePr>
          <p:cNvPr id="22" name="Таблица 21"/>
          <p:cNvGraphicFramePr>
            <a:graphicFrameLocks noGrp="1"/>
          </p:cNvGraphicFramePr>
          <p:nvPr>
            <p:extLst>
              <p:ext uri="{D42A27DB-BD31-4B8C-83A1-F6EECF244321}">
                <p14:modId xmlns:p14="http://schemas.microsoft.com/office/powerpoint/2010/main" val="846283026"/>
              </p:ext>
            </p:extLst>
          </p:nvPr>
        </p:nvGraphicFramePr>
        <p:xfrm>
          <a:off x="187731" y="5695122"/>
          <a:ext cx="6203021" cy="777240"/>
        </p:xfrm>
        <a:graphic>
          <a:graphicData uri="http://schemas.openxmlformats.org/drawingml/2006/table">
            <a:tbl>
              <a:tblPr>
                <a:tableStyleId>{BDBED569-4797-4DF1-A0F4-6AAB3CD982D8}</a:tableStyleId>
              </a:tblPr>
              <a:tblGrid>
                <a:gridCol w="1741553">
                  <a:extLst>
                    <a:ext uri="{9D8B030D-6E8A-4147-A177-3AD203B41FA5}">
                      <a16:colId xmlns:a16="http://schemas.microsoft.com/office/drawing/2014/main" val="4165441938"/>
                    </a:ext>
                  </a:extLst>
                </a:gridCol>
                <a:gridCol w="4461468">
                  <a:extLst>
                    <a:ext uri="{9D8B030D-6E8A-4147-A177-3AD203B41FA5}">
                      <a16:colId xmlns:a16="http://schemas.microsoft.com/office/drawing/2014/main" val="1772052304"/>
                    </a:ext>
                  </a:extLst>
                </a:gridCol>
              </a:tblGrid>
              <a:tr h="715726">
                <a:tc>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Подъездные</a:t>
                      </a:r>
                      <a:r>
                        <a:rPr lang="ru-RU" sz="100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пути</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kern="1200" dirty="0" smtClean="0">
                          <a:solidFill>
                            <a:schemeClr val="tx1"/>
                          </a:solidFill>
                          <a:effectLst/>
                          <a:latin typeface="Open Sans" pitchFamily="34" charset="0"/>
                          <a:ea typeface="Open Sans" pitchFamily="34" charset="0"/>
                          <a:cs typeface="Open Sans" pitchFamily="34" charset="0"/>
                        </a:rPr>
                        <a:t>- кольцевая автомобильная дорога Рославль-Ельня-Дорогобуж-Сафоново (с возможностью выезда на автомобильную</a:t>
                      </a:r>
                      <a:r>
                        <a:rPr lang="ru-RU" sz="900" kern="1200" baseline="0" dirty="0" smtClean="0">
                          <a:solidFill>
                            <a:schemeClr val="tx1"/>
                          </a:solidFill>
                          <a:effectLst/>
                          <a:latin typeface="Open Sans" pitchFamily="34" charset="0"/>
                          <a:ea typeface="Open Sans" pitchFamily="34" charset="0"/>
                          <a:cs typeface="Open Sans" pitchFamily="34" charset="0"/>
                        </a:rPr>
                        <a:t> дорогу </a:t>
                      </a:r>
                      <a:r>
                        <a:rPr lang="ru-RU" sz="900" kern="1200" dirty="0" smtClean="0">
                          <a:solidFill>
                            <a:schemeClr val="tx1"/>
                          </a:solidFill>
                          <a:effectLst/>
                          <a:latin typeface="Open Sans" pitchFamily="34" charset="0"/>
                          <a:ea typeface="Open Sans" pitchFamily="34" charset="0"/>
                          <a:cs typeface="Open Sans" pitchFamily="34" charset="0"/>
                        </a:rPr>
                        <a:t> Москва-Беларусь) (асфальтобетонное покрытие) на расстоянии 1 км.;</a:t>
                      </a:r>
                    </a:p>
                    <a:p>
                      <a:pPr algn="l"/>
                      <a:r>
                        <a:rPr lang="ru-RU" sz="900" kern="1200" dirty="0" smtClean="0">
                          <a:solidFill>
                            <a:schemeClr val="tx1"/>
                          </a:solidFill>
                          <a:effectLst/>
                          <a:latin typeface="Open Sans" pitchFamily="34" charset="0"/>
                          <a:ea typeface="Open Sans" pitchFamily="34" charset="0"/>
                          <a:cs typeface="Open Sans" pitchFamily="34" charset="0"/>
                        </a:rPr>
                        <a:t>- автомобильная дорога «Спас-Деменск-Ельня - Починок» (асфальтобетонное покрытие) на расстоянии 2 км</a:t>
                      </a: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23" name="Таблица 22"/>
          <p:cNvGraphicFramePr>
            <a:graphicFrameLocks noGrp="1"/>
          </p:cNvGraphicFramePr>
          <p:nvPr>
            <p:extLst>
              <p:ext uri="{D42A27DB-BD31-4B8C-83A1-F6EECF244321}">
                <p14:modId xmlns:p14="http://schemas.microsoft.com/office/powerpoint/2010/main" val="2448270231"/>
              </p:ext>
            </p:extLst>
          </p:nvPr>
        </p:nvGraphicFramePr>
        <p:xfrm>
          <a:off x="2869323" y="6439855"/>
          <a:ext cx="2915251" cy="426386"/>
        </p:xfrm>
        <a:graphic>
          <a:graphicData uri="http://schemas.openxmlformats.org/drawingml/2006/table">
            <a:tbl>
              <a:tblPr>
                <a:tableStyleId>{BDBED569-4797-4DF1-A0F4-6AAB3CD982D8}</a:tableStyleId>
              </a:tblPr>
              <a:tblGrid>
                <a:gridCol w="1201567">
                  <a:extLst>
                    <a:ext uri="{9D8B030D-6E8A-4147-A177-3AD203B41FA5}">
                      <a16:colId xmlns:a16="http://schemas.microsoft.com/office/drawing/2014/main" val="4165441938"/>
                    </a:ext>
                  </a:extLst>
                </a:gridCol>
                <a:gridCol w="1713684">
                  <a:extLst>
                    <a:ext uri="{9D8B030D-6E8A-4147-A177-3AD203B41FA5}">
                      <a16:colId xmlns:a16="http://schemas.microsoft.com/office/drawing/2014/main" val="1575495227"/>
                    </a:ext>
                  </a:extLst>
                </a:gridCol>
              </a:tblGrid>
              <a:tr h="426386">
                <a:tc>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Условия предоставления</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выкуп</a:t>
                      </a:r>
                      <a:r>
                        <a:rPr lang="ru-RU" sz="900" smtClean="0">
                          <a:solidFill>
                            <a:schemeClr val="tx1"/>
                          </a:solidFill>
                          <a:latin typeface="Open Sans" panose="020B0606030504020204" pitchFamily="34" charset="0"/>
                          <a:ea typeface="Open Sans" panose="020B0606030504020204" pitchFamily="34" charset="0"/>
                          <a:cs typeface="Open Sans" panose="020B0606030504020204" pitchFamily="34" charset="0"/>
                        </a:rPr>
                        <a:t>: 6</a:t>
                      </a:r>
                      <a:r>
                        <a:rPr lang="ru-RU" sz="900" baseline="0" smtClean="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000 000,00</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руб.</a:t>
                      </a: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24" name="Таблица 23"/>
          <p:cNvGraphicFramePr>
            <a:graphicFrameLocks noGrp="1"/>
          </p:cNvGraphicFramePr>
          <p:nvPr>
            <p:extLst>
              <p:ext uri="{D42A27DB-BD31-4B8C-83A1-F6EECF244321}">
                <p14:modId xmlns:p14="http://schemas.microsoft.com/office/powerpoint/2010/main" val="3006047217"/>
              </p:ext>
            </p:extLst>
          </p:nvPr>
        </p:nvGraphicFramePr>
        <p:xfrm>
          <a:off x="188919" y="2893924"/>
          <a:ext cx="7182533" cy="1085223"/>
        </p:xfrm>
        <a:graphic>
          <a:graphicData uri="http://schemas.openxmlformats.org/drawingml/2006/table">
            <a:tbl>
              <a:tblPr>
                <a:tableStyleId>{BDBED569-4797-4DF1-A0F4-6AAB3CD982D8}</a:tableStyleId>
              </a:tblPr>
              <a:tblGrid>
                <a:gridCol w="1456739">
                  <a:extLst>
                    <a:ext uri="{9D8B030D-6E8A-4147-A177-3AD203B41FA5}">
                      <a16:colId xmlns:a16="http://schemas.microsoft.com/office/drawing/2014/main" val="4165441938"/>
                    </a:ext>
                  </a:extLst>
                </a:gridCol>
                <a:gridCol w="2201576">
                  <a:extLst>
                    <a:ext uri="{9D8B030D-6E8A-4147-A177-3AD203B41FA5}">
                      <a16:colId xmlns:a16="http://schemas.microsoft.com/office/drawing/2014/main" val="3330051727"/>
                    </a:ext>
                  </a:extLst>
                </a:gridCol>
                <a:gridCol w="3524218">
                  <a:extLst>
                    <a:ext uri="{9D8B030D-6E8A-4147-A177-3AD203B41FA5}">
                      <a16:colId xmlns:a16="http://schemas.microsoft.com/office/drawing/2014/main" val="2995895153"/>
                    </a:ext>
                  </a:extLst>
                </a:gridCol>
              </a:tblGrid>
              <a:tr h="235918">
                <a:tc rowSpan="4">
                  <a:txBody>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Характеристика</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участка</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Площадь</a:t>
                      </a:r>
                      <a:endPar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algn="l"/>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0,9625 га</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235918">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Категория</a:t>
                      </a:r>
                      <a:r>
                        <a:rPr lang="ru-RU" sz="900" b="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земли</a:t>
                      </a:r>
                      <a:endPar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Земли</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населенных пунктов</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113957651"/>
                  </a:ext>
                </a:extLst>
              </a:tr>
              <a:tr h="235918">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Форма собственности</a:t>
                      </a: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Частная</a:t>
                      </a:r>
                    </a:p>
                  </a:txBody>
                  <a:tcPr anchor="ctr"/>
                </a:tc>
                <a:extLst>
                  <a:ext uri="{0D108BD9-81ED-4DB2-BD59-A6C34878D82A}">
                    <a16:rowId xmlns:a16="http://schemas.microsoft.com/office/drawing/2014/main" val="42063930"/>
                  </a:ext>
                </a:extLst>
              </a:tr>
              <a:tr h="377469">
                <a:tc vMerge="1">
                  <a:txBody>
                    <a:bodyPr/>
                    <a:lstStyle/>
                    <a:p>
                      <a:pPr algn="ct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Приоритетное направление использования</a:t>
                      </a:r>
                    </a:p>
                  </a:txBody>
                  <a:tcPr anchor="ct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kern="1200" dirty="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Производственная</a:t>
                      </a:r>
                      <a:r>
                        <a:rPr lang="ru-RU" sz="900" kern="1200" baseline="0" dirty="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деятельность</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bl>
          </a:graphicData>
        </a:graphic>
      </p:graphicFrame>
      <p:graphicFrame>
        <p:nvGraphicFramePr>
          <p:cNvPr id="34" name="Таблица 33"/>
          <p:cNvGraphicFramePr>
            <a:graphicFrameLocks noGrp="1"/>
          </p:cNvGraphicFramePr>
          <p:nvPr>
            <p:extLst>
              <p:ext uri="{D42A27DB-BD31-4B8C-83A1-F6EECF244321}">
                <p14:modId xmlns:p14="http://schemas.microsoft.com/office/powerpoint/2010/main" val="822816134"/>
              </p:ext>
            </p:extLst>
          </p:nvPr>
        </p:nvGraphicFramePr>
        <p:xfrm>
          <a:off x="187730" y="3999243"/>
          <a:ext cx="6964751" cy="1685939"/>
        </p:xfrm>
        <a:graphic>
          <a:graphicData uri="http://schemas.openxmlformats.org/drawingml/2006/table">
            <a:tbl>
              <a:tblPr>
                <a:tableStyleId>{BDBED569-4797-4DF1-A0F4-6AAB3CD982D8}</a:tableStyleId>
              </a:tblPr>
              <a:tblGrid>
                <a:gridCol w="1425605">
                  <a:extLst>
                    <a:ext uri="{9D8B030D-6E8A-4147-A177-3AD203B41FA5}">
                      <a16:colId xmlns:a16="http://schemas.microsoft.com/office/drawing/2014/main" val="4165441938"/>
                    </a:ext>
                  </a:extLst>
                </a:gridCol>
                <a:gridCol w="1230349">
                  <a:extLst>
                    <a:ext uri="{9D8B030D-6E8A-4147-A177-3AD203B41FA5}">
                      <a16:colId xmlns:a16="http://schemas.microsoft.com/office/drawing/2014/main" val="2407449417"/>
                    </a:ext>
                  </a:extLst>
                </a:gridCol>
                <a:gridCol w="4308797">
                  <a:extLst>
                    <a:ext uri="{9D8B030D-6E8A-4147-A177-3AD203B41FA5}">
                      <a16:colId xmlns:a16="http://schemas.microsoft.com/office/drawing/2014/main" val="2693098453"/>
                    </a:ext>
                  </a:extLst>
                </a:gridCol>
              </a:tblGrid>
              <a:tr h="450268">
                <a:tc rowSpan="4">
                  <a:txBody>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Инженерная</a:t>
                      </a:r>
                      <a:r>
                        <a:rPr lang="ru-RU" sz="1000" baseline="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инфраструктура</a:t>
                      </a:r>
                      <a:endPar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Электроснабжение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на участке имеется . ВЛ 1008  ПС Ельня</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0"/>
                  </a:ext>
                </a:extLst>
              </a:tr>
              <a:tr h="478862">
                <a:tc vMerge="1">
                  <a:txBody>
                    <a:bodyPr/>
                    <a:lstStyle/>
                    <a:p>
                      <a:pPr algn="ctr"/>
                      <a:endPar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Газоснабжение</a:t>
                      </a:r>
                    </a:p>
                  </a:txBody>
                  <a:tcPr anchor="ctr"/>
                </a:tc>
                <a:tc>
                  <a:txBody>
                    <a:bodyPr/>
                    <a:lstStyle/>
                    <a:p>
                      <a:pPr algn="just"/>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отсутствует, точка подключения на расстоянии 10</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м,</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проходит</a:t>
                      </a: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газопровод низкого давления, максимальная мощность 2500 куб м. в час</a:t>
                      </a:r>
                    </a:p>
                  </a:txBody>
                  <a:tcPr anchor="ctr"/>
                </a:tc>
                <a:extLst>
                  <a:ext uri="{0D108BD9-81ED-4DB2-BD59-A6C34878D82A}">
                    <a16:rowId xmlns:a16="http://schemas.microsoft.com/office/drawing/2014/main" val="2951530806"/>
                  </a:ext>
                </a:extLst>
              </a:tr>
              <a:tr h="337865">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Водоснабжение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на участке имеется</a:t>
                      </a: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артезианская скважина</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2063930"/>
                  </a:ext>
                </a:extLst>
              </a:tr>
              <a:tr h="418944">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Водоотведение</a:t>
                      </a:r>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ru-RU" sz="9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на участке отсутствует, необходимо строительство, ,точка подключения на расстоянии 700м</a:t>
                      </a:r>
                      <a:endPar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032109891"/>
                  </a:ext>
                </a:extLst>
              </a:tr>
            </a:tbl>
          </a:graphicData>
        </a:graphic>
      </p:graphicFrame>
      <p:sp>
        <p:nvSpPr>
          <p:cNvPr id="20" name="TextBox 19"/>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cxnSp>
        <p:nvCxnSpPr>
          <p:cNvPr id="7" name="Прямая соединительная линия 6"/>
          <p:cNvCxnSpPr/>
          <p:nvPr/>
        </p:nvCxnSpPr>
        <p:spPr>
          <a:xfrm>
            <a:off x="5784574" y="143123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5555974" y="181886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5555974" y="1818861"/>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21" name="Picture 2" descr="C:\Users\TeemoshenkovaLN\Desktop\Инвестиционный паспорт 2023\от министерства 2\Логотип.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4" y="6683153"/>
            <a:ext cx="2861748" cy="836802"/>
          </a:xfrm>
          <a:prstGeom prst="rect">
            <a:avLst/>
          </a:prstGeom>
          <a:noFill/>
          <a:extLst>
            <a:ext uri="{909E8E84-426E-40DD-AFC4-6F175D3DCCD1}">
              <a14:hiddenFill xmlns:a14="http://schemas.microsoft.com/office/drawing/2010/main">
                <a:solidFill>
                  <a:srgbClr val="FFFFFF"/>
                </a:solidFill>
              </a14:hiddenFill>
            </a:ext>
          </a:extLst>
        </p:spPr>
      </p:pic>
      <p:pic>
        <p:nvPicPr>
          <p:cNvPr id="26" name="Рисунок 25" descr="C:\Users\Зам_Главы_1\Desktop\схема.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4713" y="1119852"/>
            <a:ext cx="2579283" cy="1690039"/>
          </a:xfrm>
          <a:prstGeom prst="rect">
            <a:avLst/>
          </a:prstGeom>
          <a:noFill/>
          <a:ln>
            <a:noFill/>
          </a:ln>
        </p:spPr>
      </p:pic>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37438236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Рисунок 25"/>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18012"/>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Малое предпринимательство</a:t>
            </a:r>
          </a:p>
        </p:txBody>
      </p:sp>
      <p:graphicFrame>
        <p:nvGraphicFramePr>
          <p:cNvPr id="55" name="Диаграмма 54"/>
          <p:cNvGraphicFramePr/>
          <p:nvPr>
            <p:extLst>
              <p:ext uri="{D42A27DB-BD31-4B8C-83A1-F6EECF244321}">
                <p14:modId xmlns:p14="http://schemas.microsoft.com/office/powerpoint/2010/main" val="2180192645"/>
              </p:ext>
            </p:extLst>
          </p:nvPr>
        </p:nvGraphicFramePr>
        <p:xfrm>
          <a:off x="3645621" y="2273599"/>
          <a:ext cx="3509498" cy="2729838"/>
        </p:xfrm>
        <a:graphic>
          <a:graphicData uri="http://schemas.openxmlformats.org/drawingml/2006/chart">
            <c:chart xmlns:c="http://schemas.openxmlformats.org/drawingml/2006/chart" xmlns:r="http://schemas.openxmlformats.org/officeDocument/2006/relationships" r:id="rId4"/>
          </a:graphicData>
        </a:graphic>
      </p:graphicFrame>
      <p:pic>
        <p:nvPicPr>
          <p:cNvPr id="63" name="Рисунок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0073" y="5129775"/>
            <a:ext cx="1018111" cy="1018111"/>
          </a:xfrm>
          <a:prstGeom prst="rect">
            <a:avLst/>
          </a:prstGeom>
        </p:spPr>
      </p:pic>
      <p:sp>
        <p:nvSpPr>
          <p:cNvPr id="64" name="TextBox 63"/>
          <p:cNvSpPr txBox="1"/>
          <p:nvPr/>
        </p:nvSpPr>
        <p:spPr>
          <a:xfrm>
            <a:off x="7121735" y="7190343"/>
            <a:ext cx="441146"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a:t>
            </a:r>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5</a:t>
            </a:r>
          </a:p>
        </p:txBody>
      </p:sp>
      <p:sp>
        <p:nvSpPr>
          <p:cNvPr id="65" name="TextBox 64"/>
          <p:cNvSpPr txBox="1"/>
          <p:nvPr/>
        </p:nvSpPr>
        <p:spPr>
          <a:xfrm>
            <a:off x="262819" y="4719856"/>
            <a:ext cx="1601721" cy="276999"/>
          </a:xfrm>
          <a:prstGeom prst="rect">
            <a:avLst/>
          </a:prstGeom>
          <a:noFill/>
        </p:spPr>
        <p:txBody>
          <a:bodyPr wrap="none" rtlCol="0">
            <a:spAutoFit/>
          </a:bodyPr>
          <a:lstStyle/>
          <a:p>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Промышленность</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6" name="TextBox 65"/>
          <p:cNvSpPr txBox="1"/>
          <p:nvPr/>
        </p:nvSpPr>
        <p:spPr>
          <a:xfrm>
            <a:off x="1926900" y="4719856"/>
            <a:ext cx="1350178" cy="276999"/>
          </a:xfrm>
          <a:prstGeom prst="rect">
            <a:avLst/>
          </a:prstGeom>
          <a:noFill/>
        </p:spPr>
        <p:txBody>
          <a:bodyPr wrap="none" rtlCol="0">
            <a:spAutoFit/>
          </a:bodyPr>
          <a:lstStyle/>
          <a:p>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Строительство</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7" name="TextBox 66"/>
          <p:cNvSpPr txBox="1"/>
          <p:nvPr/>
        </p:nvSpPr>
        <p:spPr>
          <a:xfrm>
            <a:off x="574294" y="6172201"/>
            <a:ext cx="1102383" cy="646331"/>
          </a:xfrm>
          <a:prstGeom prst="rect">
            <a:avLst/>
          </a:prstGeom>
          <a:no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Оптовая и розничная торговля</a:t>
            </a:r>
          </a:p>
        </p:txBody>
      </p:sp>
      <p:sp>
        <p:nvSpPr>
          <p:cNvPr id="68" name="TextBox 67"/>
          <p:cNvSpPr txBox="1"/>
          <p:nvPr/>
        </p:nvSpPr>
        <p:spPr>
          <a:xfrm>
            <a:off x="2363916" y="6177051"/>
            <a:ext cx="1224771" cy="461665"/>
          </a:xfrm>
          <a:prstGeom prst="rect">
            <a:avLst/>
          </a:prstGeom>
          <a:no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Сельское хозяйство</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9" name="TextBox 68"/>
          <p:cNvSpPr txBox="1"/>
          <p:nvPr/>
        </p:nvSpPr>
        <p:spPr>
          <a:xfrm>
            <a:off x="3802091" y="6171744"/>
            <a:ext cx="1183464" cy="646331"/>
          </a:xfrm>
          <a:prstGeom prst="rect">
            <a:avLst/>
          </a:prstGeom>
          <a:noFill/>
        </p:spPr>
        <p:txBody>
          <a:bodyPr wrap="non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Заготовка и </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переработка</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древесины</a:t>
            </a:r>
          </a:p>
        </p:txBody>
      </p:sp>
      <p:pic>
        <p:nvPicPr>
          <p:cNvPr id="70" name="Рисунок 6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45966" y="3727833"/>
            <a:ext cx="992023" cy="992023"/>
          </a:xfrm>
          <a:prstGeom prst="rect">
            <a:avLst/>
          </a:prstGeom>
        </p:spPr>
      </p:pic>
      <p:pic>
        <p:nvPicPr>
          <p:cNvPr id="71" name="Рисунок 7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7741" y="5173176"/>
            <a:ext cx="976936" cy="976936"/>
          </a:xfrm>
          <a:prstGeom prst="rect">
            <a:avLst/>
          </a:prstGeom>
        </p:spPr>
      </p:pic>
      <p:pic>
        <p:nvPicPr>
          <p:cNvPr id="72" name="Рисунок 7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6926" y="3702114"/>
            <a:ext cx="974743" cy="973077"/>
          </a:xfrm>
          <a:prstGeom prst="rect">
            <a:avLst/>
          </a:prstGeom>
        </p:spPr>
      </p:pic>
      <p:pic>
        <p:nvPicPr>
          <p:cNvPr id="73" name="Рисунок 7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10189" y="5135047"/>
            <a:ext cx="991395" cy="991395"/>
          </a:xfrm>
          <a:prstGeom prst="rect">
            <a:avLst/>
          </a:prstGeom>
        </p:spPr>
      </p:pic>
      <p:pic>
        <p:nvPicPr>
          <p:cNvPr id="74" name="Рисунок 7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26" y="5123811"/>
            <a:ext cx="1058566" cy="1058566"/>
          </a:xfrm>
          <a:prstGeom prst="rect">
            <a:avLst/>
          </a:prstGeom>
        </p:spPr>
      </p:pic>
      <p:pic>
        <p:nvPicPr>
          <p:cNvPr id="75" name="Рисунок 74"/>
          <p:cNvPicPr>
            <a:picLocks noChangeAspect="1"/>
          </p:cNvPicPr>
          <p:nvPr/>
        </p:nvPicPr>
        <p:blipFill>
          <a:blip r:embed="rId11" cstate="print">
            <a:duotone>
              <a:prstClr val="black"/>
              <a:srgbClr val="31AFE7">
                <a:tint val="45000"/>
                <a:satMod val="400000"/>
              </a:srgbClr>
            </a:duotone>
            <a:extLst>
              <a:ext uri="{28A0092B-C50C-407E-A947-70E740481C1C}">
                <a14:useLocalDpi xmlns:a14="http://schemas.microsoft.com/office/drawing/2010/main" val="0"/>
              </a:ext>
            </a:extLst>
          </a:blip>
          <a:stretch>
            <a:fillRect/>
          </a:stretch>
        </p:blipFill>
        <p:spPr>
          <a:xfrm>
            <a:off x="3817676" y="5105724"/>
            <a:ext cx="1060876" cy="1060876"/>
          </a:xfrm>
          <a:prstGeom prst="rect">
            <a:avLst/>
          </a:prstGeom>
        </p:spPr>
      </p:pic>
      <p:pic>
        <p:nvPicPr>
          <p:cNvPr id="76" name="Рисунок 7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3095" y="3657450"/>
            <a:ext cx="1062406" cy="1062406"/>
          </a:xfrm>
          <a:prstGeom prst="rect">
            <a:avLst/>
          </a:prstGeom>
        </p:spPr>
      </p:pic>
      <p:pic>
        <p:nvPicPr>
          <p:cNvPr id="77" name="Рисунок 7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990421" y="3657450"/>
            <a:ext cx="1060196" cy="1060196"/>
          </a:xfrm>
          <a:prstGeom prst="rect">
            <a:avLst/>
          </a:prstGeom>
        </p:spPr>
      </p:pic>
      <p:pic>
        <p:nvPicPr>
          <p:cNvPr id="78" name="Рисунок 7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63916" y="5066472"/>
            <a:ext cx="1070126" cy="1070126"/>
          </a:xfrm>
          <a:prstGeom prst="rect">
            <a:avLst/>
          </a:prstGeom>
        </p:spPr>
      </p:pic>
      <p:pic>
        <p:nvPicPr>
          <p:cNvPr id="79" name="Рисунок 7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463623" y="2231200"/>
            <a:ext cx="841325" cy="853538"/>
          </a:xfrm>
          <a:prstGeom prst="rect">
            <a:avLst/>
          </a:prstGeom>
        </p:spPr>
      </p:pic>
      <p:pic>
        <p:nvPicPr>
          <p:cNvPr id="80" name="Рисунок 79"/>
          <p:cNvPicPr>
            <a:picLocks noChangeAspect="1"/>
          </p:cNvPicPr>
          <p:nvPr/>
        </p:nvPicPr>
        <p:blipFill>
          <a:blip r:embed="rId16" cstate="print">
            <a:lum bright="70000" contrast="-70000"/>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1221765"/>
            <a:ext cx="2858359" cy="901249"/>
          </a:xfrm>
          <a:prstGeom prst="rect">
            <a:avLst/>
          </a:prstGeom>
        </p:spPr>
      </p:pic>
      <p:sp>
        <p:nvSpPr>
          <p:cNvPr id="81" name="TextBox 80"/>
          <p:cNvSpPr txBox="1"/>
          <p:nvPr/>
        </p:nvSpPr>
        <p:spPr>
          <a:xfrm>
            <a:off x="-149420" y="1258809"/>
            <a:ext cx="3157529" cy="830997"/>
          </a:xfrm>
          <a:prstGeom prst="rect">
            <a:avLst/>
          </a:prstGeom>
          <a:noFill/>
        </p:spPr>
        <p:txBody>
          <a:bodyPr wrap="square" rtlCol="0">
            <a:spAutoFit/>
          </a:bodyPr>
          <a:lstStyle/>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Число субъектов </a:t>
            </a:r>
          </a:p>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малого и среднего </a:t>
            </a:r>
          </a:p>
          <a:p>
            <a:pPr algn="ctr"/>
            <a:r>
              <a:rPr lang="ru-RU" sz="1600" b="1" dirty="0" smtClean="0">
                <a:solidFill>
                  <a:srgbClr val="007FAC"/>
                </a:solidFill>
                <a:latin typeface="Open Sans" pitchFamily="34" charset="0"/>
                <a:ea typeface="Open Sans" pitchFamily="34" charset="0"/>
                <a:cs typeface="Open Sans" pitchFamily="34" charset="0"/>
              </a:rPr>
              <a:t>предпринимательства</a:t>
            </a:r>
            <a:endParaRPr lang="ru-RU" sz="1600" b="1" dirty="0">
              <a:solidFill>
                <a:srgbClr val="007FAC"/>
              </a:solidFill>
              <a:latin typeface="Open Sans" pitchFamily="34" charset="0"/>
              <a:ea typeface="Open Sans" pitchFamily="34" charset="0"/>
              <a:cs typeface="Open Sans" pitchFamily="34" charset="0"/>
            </a:endParaRPr>
          </a:p>
        </p:txBody>
      </p:sp>
      <p:sp>
        <p:nvSpPr>
          <p:cNvPr id="83" name="TextBox 82"/>
          <p:cNvSpPr txBox="1"/>
          <p:nvPr/>
        </p:nvSpPr>
        <p:spPr>
          <a:xfrm>
            <a:off x="1431179" y="2431309"/>
            <a:ext cx="893786" cy="461665"/>
          </a:xfrm>
          <a:prstGeom prst="rect">
            <a:avLst/>
          </a:prstGeom>
          <a:noFill/>
        </p:spPr>
        <p:txBody>
          <a:bodyPr wrap="square" rtlCol="0">
            <a:spAutoFit/>
          </a:bodyPr>
          <a:lstStyle/>
          <a:p>
            <a:pPr algn="ctr"/>
            <a:r>
              <a:rPr lang="ru-RU" sz="2400" dirty="0" smtClean="0">
                <a:solidFill>
                  <a:srgbClr val="0085B8"/>
                </a:solidFill>
                <a:latin typeface="Open Sans Semibold" panose="020B0706030804020204" pitchFamily="34" charset="0"/>
                <a:ea typeface="Open Sans Semibold" panose="020B0706030804020204" pitchFamily="34" charset="0"/>
                <a:cs typeface="Open Sans Semibold" panose="020B0706030804020204" pitchFamily="34" charset="0"/>
              </a:rPr>
              <a:t>291</a:t>
            </a:r>
          </a:p>
        </p:txBody>
      </p:sp>
      <p:pic>
        <p:nvPicPr>
          <p:cNvPr id="84" name="Рисунок 83"/>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05353" y="2347967"/>
            <a:ext cx="651064" cy="622400"/>
          </a:xfrm>
          <a:prstGeom prst="rect">
            <a:avLst/>
          </a:prstGeom>
        </p:spPr>
      </p:pic>
      <p:pic>
        <p:nvPicPr>
          <p:cNvPr id="85" name="Рисунок 84"/>
          <p:cNvPicPr>
            <a:picLocks noChangeAspect="1"/>
          </p:cNvPicPr>
          <p:nvPr/>
        </p:nvPicPr>
        <p:blipFill>
          <a:blip r:embed="rId19" cstate="print">
            <a:lum bright="70000" contrast="-70000"/>
            <a:extLst>
              <a:ext uri="{BEBA8EAE-BF5A-486C-A8C5-ECC9F3942E4B}">
                <a14:imgProps xmlns:a14="http://schemas.microsoft.com/office/drawing/2010/main">
                  <a14:imgLayer r:embed="rId20">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115401" y="1153677"/>
            <a:ext cx="4444274" cy="1064917"/>
          </a:xfrm>
          <a:prstGeom prst="rect">
            <a:avLst/>
          </a:prstGeom>
        </p:spPr>
      </p:pic>
      <p:sp>
        <p:nvSpPr>
          <p:cNvPr id="86" name="TextBox 85"/>
          <p:cNvSpPr txBox="1"/>
          <p:nvPr/>
        </p:nvSpPr>
        <p:spPr>
          <a:xfrm>
            <a:off x="3007623" y="1258809"/>
            <a:ext cx="4552052" cy="830997"/>
          </a:xfrm>
          <a:prstGeom prst="rect">
            <a:avLst/>
          </a:prstGeom>
          <a:noFill/>
        </p:spPr>
        <p:txBody>
          <a:bodyPr wrap="square" rtlCol="0">
            <a:spAutoFit/>
          </a:bodyPr>
          <a:lstStyle/>
          <a:p>
            <a:pPr algn="ctr"/>
            <a:r>
              <a:rPr lang="ru-RU" sz="1600" b="1" dirty="0" smtClean="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Структура субъектов малого и среднего предпринимательства по сферам деятельности, %</a:t>
            </a:r>
            <a:endParaRPr lang="ru-RU" sz="1600" b="1"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7" name="TextBox 86"/>
          <p:cNvSpPr txBox="1"/>
          <p:nvPr/>
        </p:nvSpPr>
        <p:spPr>
          <a:xfrm>
            <a:off x="5404703" y="6124858"/>
            <a:ext cx="777905" cy="461665"/>
          </a:xfrm>
          <a:prstGeom prst="rect">
            <a:avLst/>
          </a:prstGeom>
          <a:noFill/>
        </p:spPr>
        <p:txBody>
          <a:bodyPr wrap="non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Прочие</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виды</a:t>
            </a:r>
          </a:p>
        </p:txBody>
      </p:sp>
      <p:pic>
        <p:nvPicPr>
          <p:cNvPr id="88" name="Рисунок 8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287087" y="5111843"/>
            <a:ext cx="991395" cy="991395"/>
          </a:xfrm>
          <a:prstGeom prst="rect">
            <a:avLst/>
          </a:prstGeom>
        </p:spPr>
      </p:pic>
      <p:pic>
        <p:nvPicPr>
          <p:cNvPr id="89" name="Рисунок 8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224009" y="5089236"/>
            <a:ext cx="1060876" cy="1060876"/>
          </a:xfrm>
          <a:prstGeom prst="rect">
            <a:avLst/>
          </a:prstGeom>
        </p:spPr>
      </p:pic>
      <p:sp>
        <p:nvSpPr>
          <p:cNvPr id="90" name="TextBox 89"/>
          <p:cNvSpPr txBox="1"/>
          <p:nvPr/>
        </p:nvSpPr>
        <p:spPr>
          <a:xfrm>
            <a:off x="650745" y="3896599"/>
            <a:ext cx="825867" cy="646331"/>
          </a:xfrm>
          <a:prstGeom prst="rect">
            <a:avLst/>
          </a:prstGeom>
          <a:noFill/>
        </p:spPr>
        <p:txBody>
          <a:bodyPr wrap="none" rtlCol="0">
            <a:spAutoFit/>
          </a:bodyPr>
          <a:lstStyle/>
          <a:p>
            <a:r>
              <a:rPr lang="ru-RU" sz="3600"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24 </a:t>
            </a:r>
            <a:endParaRPr lang="ru-RU" sz="36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1" name="TextBox 90"/>
          <p:cNvSpPr txBox="1"/>
          <p:nvPr/>
        </p:nvSpPr>
        <p:spPr>
          <a:xfrm>
            <a:off x="2171705" y="3902621"/>
            <a:ext cx="697627" cy="646331"/>
          </a:xfrm>
          <a:prstGeom prst="rect">
            <a:avLst/>
          </a:prstGeom>
          <a:noFill/>
        </p:spPr>
        <p:txBody>
          <a:bodyPr wrap="none" rtlCol="0">
            <a:spAutoFit/>
          </a:bodyPr>
          <a:lstStyle/>
          <a:p>
            <a:r>
              <a:rPr lang="ru-RU" sz="3600"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21</a:t>
            </a:r>
            <a:endParaRPr lang="ru-RU" sz="36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2" name="TextBox 91"/>
          <p:cNvSpPr txBox="1"/>
          <p:nvPr/>
        </p:nvSpPr>
        <p:spPr>
          <a:xfrm>
            <a:off x="740062" y="5338478"/>
            <a:ext cx="703051" cy="646331"/>
          </a:xfrm>
          <a:prstGeom prst="rect">
            <a:avLst/>
          </a:prstGeom>
          <a:noFill/>
        </p:spPr>
        <p:txBody>
          <a:bodyPr wrap="square" rtlCol="0">
            <a:spAutoFit/>
          </a:bodyPr>
          <a:lstStyle/>
          <a:p>
            <a:r>
              <a:rPr lang="ru-RU" sz="3600"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95</a:t>
            </a:r>
            <a:endParaRPr lang="ru-RU" sz="36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3" name="TextBox 92"/>
          <p:cNvSpPr txBox="1"/>
          <p:nvPr/>
        </p:nvSpPr>
        <p:spPr>
          <a:xfrm>
            <a:off x="2550165" y="5319220"/>
            <a:ext cx="644472" cy="646331"/>
          </a:xfrm>
          <a:prstGeom prst="rect">
            <a:avLst/>
          </a:prstGeom>
          <a:noFill/>
        </p:spPr>
        <p:txBody>
          <a:bodyPr wrap="none" rtlCol="0">
            <a:spAutoFit/>
          </a:bodyPr>
          <a:lstStyle/>
          <a:p>
            <a:r>
              <a:rPr lang="ru-RU" sz="3600"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16</a:t>
            </a:r>
            <a:endParaRPr lang="ru-RU" sz="36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4" name="TextBox 93"/>
          <p:cNvSpPr txBox="1"/>
          <p:nvPr/>
        </p:nvSpPr>
        <p:spPr>
          <a:xfrm>
            <a:off x="4099726" y="5312996"/>
            <a:ext cx="522515" cy="646331"/>
          </a:xfrm>
          <a:prstGeom prst="rect">
            <a:avLst/>
          </a:prstGeom>
          <a:noFill/>
        </p:spPr>
        <p:txBody>
          <a:bodyPr wrap="square" rtlCol="0">
            <a:spAutoFit/>
          </a:bodyPr>
          <a:lstStyle/>
          <a:p>
            <a:r>
              <a:rPr lang="ru-RU" sz="36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5</a:t>
            </a:r>
          </a:p>
        </p:txBody>
      </p:sp>
      <p:sp>
        <p:nvSpPr>
          <p:cNvPr id="95" name="TextBox 94"/>
          <p:cNvSpPr txBox="1"/>
          <p:nvPr/>
        </p:nvSpPr>
        <p:spPr>
          <a:xfrm>
            <a:off x="5287088" y="5319220"/>
            <a:ext cx="991394" cy="584775"/>
          </a:xfrm>
          <a:prstGeom prst="rect">
            <a:avLst/>
          </a:prstGeom>
          <a:noFill/>
        </p:spPr>
        <p:txBody>
          <a:bodyPr wrap="square" rtlCol="0">
            <a:spAutoFit/>
          </a:bodyPr>
          <a:lstStyle/>
          <a:p>
            <a:pPr algn="ctr"/>
            <a:r>
              <a:rPr lang="ru-RU" sz="3200" dirty="0" smtClean="0">
                <a:solidFill>
                  <a:srgbClr val="0070C0"/>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111</a:t>
            </a:r>
            <a:endParaRPr lang="ru-RU" sz="3200" dirty="0">
              <a:solidFill>
                <a:srgbClr val="0070C0"/>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2" name="TextBox 41"/>
          <p:cNvSpPr txBox="1"/>
          <p:nvPr/>
        </p:nvSpPr>
        <p:spPr>
          <a:xfrm>
            <a:off x="897895" y="181133"/>
            <a:ext cx="1237839"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41" name="Рисунок 40"/>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pic>
        <p:nvPicPr>
          <p:cNvPr id="39" name="Рисунок 38"/>
          <p:cNvPicPr>
            <a:picLocks noChangeAspect="1"/>
          </p:cNvPicPr>
          <p:nvPr/>
        </p:nvPicPr>
        <p:blipFill>
          <a:blip r:embed="rId23" cstate="print">
            <a:lum bright="70000" contrast="-70000"/>
            <a:extLst>
              <a:ext uri="{BEBA8EAE-BF5A-486C-A8C5-ECC9F3942E4B}">
                <a14:imgProps xmlns:a14="http://schemas.microsoft.com/office/drawing/2010/main">
                  <a14:imgLayer r:embed="rId2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2855" y="3246583"/>
            <a:ext cx="2853733" cy="290110"/>
          </a:xfrm>
          <a:prstGeom prst="rect">
            <a:avLst/>
          </a:prstGeom>
        </p:spPr>
      </p:pic>
      <p:sp>
        <p:nvSpPr>
          <p:cNvPr id="40" name="TextBox 41"/>
          <p:cNvSpPr txBox="1"/>
          <p:nvPr/>
        </p:nvSpPr>
        <p:spPr>
          <a:xfrm>
            <a:off x="0" y="3222361"/>
            <a:ext cx="2818896"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ru-RU" sz="1600"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По видам деятельности:</a:t>
            </a:r>
            <a:endParaRPr lang="ru-RU" sz="1600"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4" name="Picture 2" descr="C:\Users\TeemoshenkovaLN\Desktop\Инвестиционный паспорт 2023\от министерства 2\Логотип.pn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0" y="6727062"/>
            <a:ext cx="2796640" cy="832613"/>
          </a:xfrm>
          <a:prstGeom prst="rect">
            <a:avLst/>
          </a:prstGeom>
          <a:noFill/>
          <a:extLst>
            <a:ext uri="{909E8E84-426E-40DD-AFC4-6F175D3DCCD1}">
              <a14:hiddenFill xmlns:a14="http://schemas.microsoft.com/office/drawing/2010/main">
                <a:solidFill>
                  <a:srgbClr val="FFFFFF"/>
                </a:solidFill>
              </a14:hiddenFill>
            </a:ext>
          </a:extLst>
        </p:spPr>
      </p:pic>
      <p:pic>
        <p:nvPicPr>
          <p:cNvPr id="43" name="Рисунок 42"/>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36920471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TextBox 2"/>
          <p:cNvSpPr txBox="1">
            <a:spLocks noChangeArrowheads="1"/>
          </p:cNvSpPr>
          <p:nvPr/>
        </p:nvSpPr>
        <p:spPr bwMode="auto">
          <a:xfrm>
            <a:off x="1752600" y="230188"/>
            <a:ext cx="61166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700" b="0" i="0" u="none" strike="noStrike" kern="1200" cap="none" spc="0" normalizeH="0" baseline="0" noProof="0">
                <a:ln>
                  <a:noFill/>
                </a:ln>
                <a:solidFill>
                  <a:prstClr val="white"/>
                </a:solidFill>
                <a:effectLst/>
                <a:uLnTx/>
                <a:uFillTx/>
                <a:latin typeface="Open Sans Semibold" pitchFamily="34" charset="0"/>
                <a:ea typeface="+mn-ea"/>
                <a:cs typeface="Open Sans Semibold" pitchFamily="34" charset="0"/>
              </a:rPr>
              <a:t>Государственная поддержка субъектов малого и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700" b="0" i="0" u="none" strike="noStrike" kern="1200" cap="none" spc="0" normalizeH="0" baseline="0" noProof="0">
                <a:ln>
                  <a:noFill/>
                </a:ln>
                <a:solidFill>
                  <a:prstClr val="white"/>
                </a:solidFill>
                <a:effectLst/>
                <a:uLnTx/>
                <a:uFillTx/>
                <a:latin typeface="Open Sans Semibold" pitchFamily="34" charset="0"/>
                <a:ea typeface="+mn-ea"/>
                <a:cs typeface="Open Sans Semibold" pitchFamily="34" charset="0"/>
              </a:rPr>
              <a:t>среднего бизнеса Смоленской области</a:t>
            </a:r>
          </a:p>
        </p:txBody>
      </p:sp>
      <p:sp>
        <p:nvSpPr>
          <p:cNvPr id="20496" name="TextBox 30"/>
          <p:cNvSpPr txBox="1">
            <a:spLocks noChangeArrowheads="1"/>
          </p:cNvSpPr>
          <p:nvPr/>
        </p:nvSpPr>
        <p:spPr bwMode="auto">
          <a:xfrm>
            <a:off x="7112000" y="7189788"/>
            <a:ext cx="4161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1" i="1" u="none" strike="noStrike" kern="1200" cap="none" spc="0" normalizeH="0" baseline="0" noProof="0" dirty="0" smtClean="0">
                <a:ln>
                  <a:noFill/>
                </a:ln>
                <a:solidFill>
                  <a:srgbClr val="339533"/>
                </a:solidFill>
                <a:effectLst/>
                <a:uLnTx/>
                <a:uFillTx/>
                <a:latin typeface="Open Sans Semibold" pitchFamily="34" charset="0"/>
                <a:ea typeface="+mn-ea"/>
                <a:cs typeface="Open Sans Semibold" pitchFamily="34" charset="0"/>
              </a:rPr>
              <a:t>16</a:t>
            </a:r>
            <a:endParaRPr kumimoji="0" lang="ru-RU" sz="1800" b="1" i="1" u="none" strike="noStrike" kern="1200" cap="none" spc="0" normalizeH="0" baseline="0" noProof="0" dirty="0">
              <a:ln>
                <a:noFill/>
              </a:ln>
              <a:solidFill>
                <a:srgbClr val="339533"/>
              </a:solidFill>
              <a:effectLst/>
              <a:uLnTx/>
              <a:uFillTx/>
              <a:latin typeface="Open Sans Semibold" pitchFamily="34" charset="0"/>
              <a:ea typeface="+mn-ea"/>
              <a:cs typeface="Open Sans Semibold" pitchFamily="34" charset="0"/>
            </a:endParaRPr>
          </a:p>
        </p:txBody>
      </p:sp>
      <p:sp>
        <p:nvSpPr>
          <p:cNvPr id="20497" name="TextBox 26"/>
          <p:cNvSpPr txBox="1">
            <a:spLocks noChangeArrowheads="1"/>
          </p:cNvSpPr>
          <p:nvPr/>
        </p:nvSpPr>
        <p:spPr bwMode="auto">
          <a:xfrm>
            <a:off x="890588" y="166688"/>
            <a:ext cx="1237839"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100" dirty="0" smtClean="0">
                <a:solidFill>
                  <a:srgbClr val="002060"/>
                </a:solidFill>
                <a:latin typeface="Open Sans" pitchFamily="34" charset="0"/>
                <a:cs typeface="Open Sans" pitchFamily="34" charset="0"/>
              </a:rPr>
              <a:t>Ельнинский</a:t>
            </a:r>
            <a:endPar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rPr>
              <a:t>м</a:t>
            </a:r>
            <a:r>
              <a:rPr kumimoji="0" lang="ru-RU" sz="1100" b="0" i="0" u="none" strike="noStrike" kern="1200" cap="none" spc="0" normalizeH="0" baseline="0" noProof="0" dirty="0" smtClean="0">
                <a:ln>
                  <a:noFill/>
                </a:ln>
                <a:solidFill>
                  <a:srgbClr val="002060"/>
                </a:solidFill>
                <a:effectLst/>
                <a:uLnTx/>
                <a:uFillTx/>
                <a:latin typeface="Open Sans" pitchFamily="34" charset="0"/>
                <a:ea typeface="+mn-ea"/>
                <a:cs typeface="Open Sans" pitchFamily="34" charset="0"/>
              </a:rPr>
              <a:t>униципальный</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smtClean="0">
                <a:ln>
                  <a:noFill/>
                </a:ln>
                <a:solidFill>
                  <a:srgbClr val="002060"/>
                </a:solidFill>
                <a:effectLst/>
                <a:uLnTx/>
                <a:uFillTx/>
                <a:latin typeface="Open Sans" pitchFamily="34" charset="0"/>
                <a:ea typeface="+mn-ea"/>
                <a:cs typeface="Open Sans" pitchFamily="34" charset="0"/>
              </a:rPr>
              <a:t>округ</a:t>
            </a:r>
            <a:endPar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rPr>
              <a:t>Смоленской</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rPr>
              <a:t>области</a:t>
            </a:r>
          </a:p>
        </p:txBody>
      </p:sp>
      <p:pic>
        <p:nvPicPr>
          <p:cNvPr id="37" name="Рисунок 36"/>
          <p:cNvPicPr>
            <a:picLocks noChangeAspect="1"/>
          </p:cNvPicPr>
          <p:nvPr/>
        </p:nvPicPr>
        <p:blipFill>
          <a:blip r:embed="rId3" cstate="print"/>
          <a:stretch>
            <a:fillRect/>
          </a:stretch>
        </p:blipFill>
        <p:spPr>
          <a:xfrm>
            <a:off x="2061031" y="156237"/>
            <a:ext cx="5498644" cy="768091"/>
          </a:xfrm>
          <a:prstGeom prst="rect">
            <a:avLst/>
          </a:prstGeom>
        </p:spPr>
      </p:pic>
      <p:sp>
        <p:nvSpPr>
          <p:cNvPr id="38" name="TextBox 37"/>
          <p:cNvSpPr txBox="1"/>
          <p:nvPr/>
        </p:nvSpPr>
        <p:spPr>
          <a:xfrm>
            <a:off x="2061032" y="132464"/>
            <a:ext cx="5498644"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субъектов малого и </a:t>
            </a:r>
            <a:endParaRPr kumimoji="0" lang="ru-RU" sz="1600" b="0" i="0" u="none" strike="noStrike" kern="1200" cap="none" spc="0" normalizeH="0" baseline="0" noProof="0" dirty="0" smtClean="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среднего предпринимательства</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Смоленской </a:t>
            </a:r>
            <a:r>
              <a:rPr kumimoji="0" lang="ru-RU" sz="1600" b="0" i="0" u="none" strike="noStrike" kern="120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области</a:t>
            </a:r>
            <a:endParaRPr kumimoji="0" lang="ru-RU" sz="1600" b="0" i="0" u="none" strike="noStrike" kern="1200" cap="none" spc="0" normalizeH="0" baseline="0" noProof="0" dirty="0" smtClean="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3" name="Объект 9"/>
          <p:cNvSpPr txBox="1">
            <a:spLocks/>
          </p:cNvSpPr>
          <p:nvPr/>
        </p:nvSpPr>
        <p:spPr bwMode="auto">
          <a:xfrm>
            <a:off x="195417" y="1075232"/>
            <a:ext cx="7076753" cy="12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marL="0" marR="0" lvl="0" indent="325481" algn="ctr" defTabSz="755650" rtl="0" eaLnBrk="0" fontAlgn="base" latinLnBrk="0" hangingPunct="0">
              <a:lnSpc>
                <a:spcPct val="90000"/>
              </a:lnSpc>
              <a:spcBef>
                <a:spcPts val="825"/>
              </a:spcBef>
              <a:spcAft>
                <a:spcPct val="0"/>
              </a:spcAft>
              <a:buClrTx/>
              <a:buSzTx/>
              <a:buFont typeface="Arial" charset="0"/>
              <a:buNone/>
              <a:tabLst/>
              <a:defRPr/>
            </a:pPr>
            <a:r>
              <a:rPr kumimoji="0" lang="ru-RU" sz="16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Реализация государственной политики в сфере развития малого и среднего предпринимательства осуществляется </a:t>
            </a:r>
            <a:r>
              <a:rPr kumimoji="0" lang="ru-RU"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в рамках </a:t>
            </a:r>
            <a:r>
              <a:rPr kumimoji="0" lang="ru-RU" sz="16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областной государственной программы </a:t>
            </a:r>
          </a:p>
          <a:p>
            <a:pPr marL="0" marR="0" lvl="0" indent="325481" algn="ctr" defTabSz="755650" rtl="0" eaLnBrk="0" fontAlgn="base" latinLnBrk="0" hangingPunct="0">
              <a:lnSpc>
                <a:spcPct val="90000"/>
              </a:lnSpc>
              <a:spcBef>
                <a:spcPts val="825"/>
              </a:spcBef>
              <a:spcAft>
                <a:spcPct val="0"/>
              </a:spcAft>
              <a:buClrTx/>
              <a:buSzTx/>
              <a:buFont typeface="Arial" charset="0"/>
              <a:buNone/>
              <a:tabLst/>
              <a:defRPr/>
            </a:pPr>
            <a:r>
              <a:rPr kumimoji="0" lang="ru-RU" sz="1600" b="1" i="0" u="none" strike="noStrike" kern="1200" cap="none" spc="0" normalizeH="0" baseline="0" noProof="0" dirty="0" smtClean="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ru-RU" sz="16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Экономическое развитие Смоленской </a:t>
            </a:r>
            <a:r>
              <a:rPr kumimoji="0" lang="ru-RU" sz="1600" b="1" i="0" u="none" strike="noStrike" kern="1200" cap="none" spc="0" normalizeH="0" baseline="0" noProof="0" dirty="0" smtClean="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области, </a:t>
            </a:r>
            <a:r>
              <a:rPr kumimoji="0" lang="ru-RU" sz="16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включая создание благоприятного предпринимательского и инвестиционного </a:t>
            </a:r>
            <a:r>
              <a:rPr kumimoji="0" lang="ru-RU" sz="1600" b="1" i="0" u="none" strike="noStrike" kern="1200" cap="none" spc="0" normalizeH="0" baseline="0" noProof="0" dirty="0" smtClean="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климата»</a:t>
            </a:r>
            <a:r>
              <a:rPr kumimoji="0" lang="ru-RU" sz="16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ru-RU"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4" name="Рисунок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23" y="2920775"/>
            <a:ext cx="2622923" cy="1339253"/>
          </a:xfrm>
          <a:prstGeom prst="rect">
            <a:avLst/>
          </a:prstGeom>
        </p:spPr>
      </p:pic>
      <p:pic>
        <p:nvPicPr>
          <p:cNvPr id="25" name="Рисунок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8081" y="2917898"/>
            <a:ext cx="2643388" cy="1360662"/>
          </a:xfrm>
          <a:prstGeom prst="rect">
            <a:avLst/>
          </a:prstGeom>
        </p:spPr>
      </p:pic>
      <p:sp>
        <p:nvSpPr>
          <p:cNvPr id="26" name="Объект 9"/>
          <p:cNvSpPr txBox="1">
            <a:spLocks/>
          </p:cNvSpPr>
          <p:nvPr/>
        </p:nvSpPr>
        <p:spPr>
          <a:xfrm>
            <a:off x="4810927" y="2935258"/>
            <a:ext cx="2461243" cy="1238709"/>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ctr" defTabSz="755934"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Возмещение субъектам МСП </a:t>
            </a:r>
            <a:r>
              <a:rPr kumimoji="0" lang="ru-RU" sz="1400" b="1" i="0" u="none" strike="noStrike" kern="1200" cap="none" spc="0" normalizeH="0" baseline="0" noProof="0" dirty="0" smtClean="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ru-RU" sz="14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затрат на уплату первого взноса (аванса) </a:t>
            </a: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по договорам лизинга оборудования с российскими лизинговыми организациями, </a:t>
            </a:r>
          </a:p>
          <a:p>
            <a:pPr marL="0" marR="0" lvl="0" indent="0" algn="ctr" defTabSz="755934"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не более </a:t>
            </a:r>
            <a:r>
              <a:rPr lang="ru-RU" sz="1200" noProof="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7</a:t>
            </a: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млн. рублей</a:t>
            </a:r>
          </a:p>
        </p:txBody>
      </p:sp>
      <p:cxnSp>
        <p:nvCxnSpPr>
          <p:cNvPr id="27" name="Прямая со стрелкой 26"/>
          <p:cNvCxnSpPr/>
          <p:nvPr/>
        </p:nvCxnSpPr>
        <p:spPr>
          <a:xfrm flipV="1">
            <a:off x="2708045" y="3770138"/>
            <a:ext cx="816760" cy="692726"/>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V="1">
            <a:off x="2714694" y="3261608"/>
            <a:ext cx="521666" cy="328793"/>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H="1" flipV="1">
            <a:off x="4198048" y="3291765"/>
            <a:ext cx="621162" cy="265859"/>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pic>
        <p:nvPicPr>
          <p:cNvPr id="30" name="Рисунок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4449" y="5692607"/>
            <a:ext cx="359828" cy="312796"/>
          </a:xfrm>
          <a:prstGeom prst="rect">
            <a:avLst/>
          </a:prstGeom>
        </p:spPr>
      </p:pic>
      <p:sp>
        <p:nvSpPr>
          <p:cNvPr id="31" name="TextBox 30"/>
          <p:cNvSpPr txBox="1"/>
          <p:nvPr/>
        </p:nvSpPr>
        <p:spPr>
          <a:xfrm>
            <a:off x="1971825" y="5692607"/>
            <a:ext cx="3539233"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Министерство инвестиционного развития Смоленской области</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214014, </a:t>
            </a: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г. Смоленск, ул. </a:t>
            </a: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Энгельса, </a:t>
            </a: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д. </a:t>
            </a: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23</a:t>
            </a:r>
            <a:endPar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Сайт: </a:t>
            </a:r>
            <a:r>
              <a:rPr kumimoji="0" lang="en-US" sz="1200" b="0" i="0" u="none" strike="noStrike" kern="1200" cap="none" spc="0" normalizeH="0" baseline="0" noProof="0" dirty="0" err="1"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dep</a:t>
            </a: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US"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invest.admin-smolensk.ru</a:t>
            </a:r>
            <a:endPar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E-mail: </a:t>
            </a:r>
            <a:r>
              <a:rPr kumimoji="0" lang="en-US"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7"/>
              </a:rPr>
              <a:t>dep@smolinvest.com</a:t>
            </a: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p:cNvSpPr txBox="1"/>
          <p:nvPr/>
        </p:nvSpPr>
        <p:spPr>
          <a:xfrm>
            <a:off x="177532" y="2965717"/>
            <a:ext cx="2438104"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Предоставление </a:t>
            </a:r>
            <a:r>
              <a:rPr kumimoji="0" lang="ru-RU" sz="14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Смоленским областным Фондом поддержки предпринимательства </a:t>
            </a:r>
            <a:r>
              <a:rPr kumimoji="0" lang="ru-RU" sz="1200" b="0" i="0" u="none" strike="noStrike" kern="1200" cap="none" spc="0" normalizeH="0" baseline="0" noProof="0" dirty="0" err="1"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микрозаймов</a:t>
            </a: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субъектам МСП </a:t>
            </a: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по </a:t>
            </a: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ставке </a:t>
            </a:r>
            <a:r>
              <a:rPr kumimoji="0" lang="ru-RU" sz="1400" b="1" i="0" u="none" strike="noStrike" kern="1200" cap="none" spc="0" normalizeH="0" baseline="0" noProof="0" dirty="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от </a:t>
            </a:r>
            <a:r>
              <a:rPr kumimoji="0" lang="ru-RU" sz="1400" b="1" i="0" u="none" strike="noStrike" kern="1200" cap="none" spc="0" normalizeH="0" baseline="0" noProof="0" dirty="0" smtClean="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5% </a:t>
            </a:r>
            <a:r>
              <a:rPr kumimoji="0" lang="ru-RU" sz="1400" b="1" i="0" u="none" strike="noStrike" kern="1200" cap="none" spc="0" normalizeH="0" baseline="0" noProof="0" dirty="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годовых </a:t>
            </a:r>
          </a:p>
        </p:txBody>
      </p:sp>
      <p:sp>
        <p:nvSpPr>
          <p:cNvPr id="33" name="Прямоугольник 32"/>
          <p:cNvSpPr/>
          <p:nvPr/>
        </p:nvSpPr>
        <p:spPr>
          <a:xfrm>
            <a:off x="1781332" y="2800962"/>
            <a:ext cx="3920221" cy="29238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4" name="Рисунок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23" y="4505190"/>
            <a:ext cx="3532188" cy="1003504"/>
          </a:xfrm>
          <a:prstGeom prst="rect">
            <a:avLst/>
          </a:prstGeom>
        </p:spPr>
      </p:pic>
      <p:sp>
        <p:nvSpPr>
          <p:cNvPr id="35" name="Прямоугольник 34"/>
          <p:cNvSpPr/>
          <p:nvPr/>
        </p:nvSpPr>
        <p:spPr>
          <a:xfrm>
            <a:off x="60596" y="4534323"/>
            <a:ext cx="3619954" cy="86177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Региональный центр «Мой бизнес</a:t>
            </a:r>
            <a:r>
              <a:rPr kumimoji="0" lang="ru-RU" sz="1400" b="1" i="0" u="none" strike="noStrike" kern="1200" cap="none" spc="0" normalizeH="0" baseline="0" noProof="0" dirty="0" smtClean="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Консультационно-информационная и образовательная помощь субъектам предпринимательства Смоленской области</a:t>
            </a:r>
            <a:endPar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6" name="Прямоугольник 35"/>
          <p:cNvSpPr/>
          <p:nvPr/>
        </p:nvSpPr>
        <p:spPr>
          <a:xfrm>
            <a:off x="789710" y="6504709"/>
            <a:ext cx="1445486" cy="5922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dirty="0" smtClean="0">
              <a:ln>
                <a:noFill/>
              </a:ln>
              <a:solidFill>
                <a:srgbClr val="5B9BD5">
                  <a:lumMod val="50000"/>
                </a:srgbClr>
              </a:solidFill>
              <a:effectLst/>
              <a:uLnTx/>
              <a:uFillTx/>
              <a:latin typeface="Calibri"/>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dirty="0" smtClean="0">
              <a:ln>
                <a:noFill/>
              </a:ln>
              <a:solidFill>
                <a:srgbClr val="5B9BD5">
                  <a:lumMod val="50000"/>
                </a:srgbClr>
              </a:solidFill>
              <a:effectLst/>
              <a:uLnTx/>
              <a:uFillTx/>
              <a:latin typeface="Calibri"/>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srgbClr val="5B9BD5">
                    <a:lumMod val="50000"/>
                  </a:srgbClr>
                </a:solidFill>
                <a:effectLst/>
                <a:uLnTx/>
                <a:uFillTx/>
                <a:latin typeface="Calibri"/>
                <a:ea typeface="+mn-ea"/>
                <a:cs typeface="Times New Roman" panose="02020603050405020304" pitchFamily="18" charset="0"/>
              </a:rPr>
              <a:t>Министерство</a:t>
            </a:r>
            <a:endParaRPr kumimoji="0" lang="ru-RU" sz="1400" b="0" i="0" u="none" strike="noStrike" kern="1200" cap="none" spc="0" normalizeH="0" baseline="0" noProof="0" dirty="0">
              <a:ln>
                <a:noFill/>
              </a:ln>
              <a:solidFill>
                <a:srgbClr val="5B9BD5">
                  <a:lumMod val="50000"/>
                </a:srgbClr>
              </a:solidFill>
              <a:effectLst/>
              <a:uLnTx/>
              <a:uFillTx/>
              <a:latin typeface="Calibri"/>
              <a:ea typeface="+mn-ea"/>
              <a:cs typeface="Times New Roman" panose="02020603050405020304" pitchFamily="18" charset="0"/>
            </a:endParaRPr>
          </a:p>
        </p:txBody>
      </p:sp>
      <p:pic>
        <p:nvPicPr>
          <p:cNvPr id="39" name="Рисунок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0751" y="4494125"/>
            <a:ext cx="3530718" cy="1017663"/>
          </a:xfrm>
          <a:prstGeom prst="rect">
            <a:avLst/>
          </a:prstGeom>
        </p:spPr>
      </p:pic>
      <p:cxnSp>
        <p:nvCxnSpPr>
          <p:cNvPr id="40" name="Прямая со стрелкой 39"/>
          <p:cNvCxnSpPr/>
          <p:nvPr/>
        </p:nvCxnSpPr>
        <p:spPr>
          <a:xfrm flipH="1" flipV="1">
            <a:off x="4023794" y="3779838"/>
            <a:ext cx="824287" cy="692726"/>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
        <p:nvSpPr>
          <p:cNvPr id="41" name="Прямоугольник 40"/>
          <p:cNvSpPr/>
          <p:nvPr/>
        </p:nvSpPr>
        <p:spPr>
          <a:xfrm>
            <a:off x="3960751" y="4541291"/>
            <a:ext cx="3530718" cy="92333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Предоставление субсидий в рамках реализации </a:t>
            </a:r>
            <a:r>
              <a:rPr kumimoji="0" lang="ru-RU" sz="1400" b="1" i="0" u="none" strike="noStrike" kern="1200" cap="none" spc="0" normalizeH="0" baseline="0" noProof="0" dirty="0" err="1">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грантовой</a:t>
            </a:r>
            <a:r>
              <a:rPr kumimoji="0" lang="ru-RU" sz="14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 программы «Первый старт» </a:t>
            </a:r>
            <a:endParaRPr kumimoji="0" lang="ru-RU" sz="1400" b="1" i="0" u="none" strike="noStrike" kern="1200" cap="none" spc="0" normalizeH="0" baseline="0" noProof="0" dirty="0" smtClean="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smtClean="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до </a:t>
            </a:r>
            <a:r>
              <a:rPr kumimoji="0" lang="ru-RU" sz="1400" b="1" i="0" u="none" strike="noStrike" kern="1200" cap="none" spc="0" normalizeH="0" baseline="0" noProof="0" dirty="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500 тысяч рублей</a:t>
            </a:r>
          </a:p>
        </p:txBody>
      </p:sp>
      <p:pic>
        <p:nvPicPr>
          <p:cNvPr id="3" name="Рисунок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50330" y="2661747"/>
            <a:ext cx="1659015" cy="1106010"/>
          </a:xfrm>
          <a:prstGeom prst="rect">
            <a:avLst/>
          </a:prstGeom>
        </p:spPr>
      </p:pic>
      <p:pic>
        <p:nvPicPr>
          <p:cNvPr id="44" name="Рисунок 4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31253206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0575" y="6804"/>
            <a:ext cx="54991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0575" y="67923"/>
            <a:ext cx="54991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882" y="952955"/>
            <a:ext cx="2627313"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120" y="1009197"/>
            <a:ext cx="1927225"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5468" y="1612447"/>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7181" y="2324658"/>
            <a:ext cx="2627313"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5875" y="2305608"/>
            <a:ext cx="2219325"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0043" y="3196772"/>
            <a:ext cx="585787"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6" name="Picture 1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46238" y="41503"/>
            <a:ext cx="1042987"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25"/>
          <p:cNvSpPr txBox="1"/>
          <p:nvPr/>
        </p:nvSpPr>
        <p:spPr>
          <a:xfrm>
            <a:off x="5048004" y="1197977"/>
            <a:ext cx="1627687" cy="523220"/>
          </a:xfrm>
          <a:prstGeom prst="rect">
            <a:avLst/>
          </a:prstGeom>
          <a:noFill/>
        </p:spPr>
        <p:txBody>
          <a:bodyPr wrap="square" rtlCol="0">
            <a:spAutoFit/>
          </a:bodyPr>
          <a:lstStyle/>
          <a:p>
            <a:pPr algn="ctr"/>
            <a:r>
              <a:rPr lang="ru-RU" sz="1400" dirty="0" smtClean="0">
                <a:latin typeface="Open Sans Semibold" panose="020B0706030804020204" pitchFamily="34" charset="0"/>
                <a:ea typeface="Open Sans Semibold" panose="020B0706030804020204" pitchFamily="34" charset="0"/>
                <a:cs typeface="Open Sans Semibold" panose="020B0706030804020204" pitchFamily="34" charset="0"/>
              </a:rPr>
              <a:t>Производство пищевых продуктов</a:t>
            </a:r>
            <a:endParaRPr lang="ru-RU" sz="14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7" name="TextBox 26"/>
          <p:cNvSpPr txBox="1"/>
          <p:nvPr/>
        </p:nvSpPr>
        <p:spPr>
          <a:xfrm>
            <a:off x="3953436" y="2499438"/>
            <a:ext cx="2109112" cy="1200329"/>
          </a:xfrm>
          <a:prstGeom prst="rect">
            <a:avLst/>
          </a:prstGeom>
          <a:noFill/>
        </p:spPr>
        <p:txBody>
          <a:bodyPr wrap="square" rtlCol="0">
            <a:spAutoFit/>
          </a:bodyPr>
          <a:lstStyle/>
          <a:p>
            <a:r>
              <a:rPr lang="ru-RU" sz="1200" dirty="0" smtClean="0">
                <a:latin typeface="Open Sans Semibold" panose="020B0706030804020204" pitchFamily="34" charset="0"/>
                <a:ea typeface="Open Sans Semibold" panose="020B0706030804020204" pitchFamily="34" charset="0"/>
                <a:cs typeface="Open Sans Semibold" panose="020B0706030804020204" pitchFamily="34" charset="0"/>
              </a:rPr>
              <a:t>Обработка древесины и производство изделий из дерева и пробки, кроме мебели, производство изделий из соломки и материалов для плетения</a:t>
            </a:r>
            <a:endParaRPr lang="ru-RU"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8" name="TextBox 27"/>
          <p:cNvSpPr txBox="1"/>
          <p:nvPr/>
        </p:nvSpPr>
        <p:spPr>
          <a:xfrm>
            <a:off x="4731428" y="5446059"/>
            <a:ext cx="1832493" cy="738664"/>
          </a:xfrm>
          <a:prstGeom prst="rect">
            <a:avLst/>
          </a:prstGeom>
          <a:noFill/>
        </p:spPr>
        <p:txBody>
          <a:bodyPr wrap="square" rtlCol="0">
            <a:spAutoFit/>
          </a:bodyPr>
          <a:lstStyle/>
          <a:p>
            <a:pPr algn="ctr"/>
            <a:r>
              <a:rPr lang="ru-RU" sz="1400" dirty="0" smtClean="0">
                <a:latin typeface="Open Sans Semibold" panose="020B0706030804020204" pitchFamily="34" charset="0"/>
                <a:ea typeface="Open Sans Semibold" panose="020B0706030804020204" pitchFamily="34" charset="0"/>
                <a:cs typeface="Open Sans Semibold" panose="020B0706030804020204" pitchFamily="34" charset="0"/>
              </a:rPr>
              <a:t>Ремонт и монтаж машин и оборудования</a:t>
            </a:r>
            <a:endParaRPr lang="ru-RU" sz="14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9" name="Рисунок 28"/>
          <p:cNvPicPr>
            <a:picLocks noChangeAspect="1"/>
          </p:cNvPicPr>
          <p:nvPr/>
        </p:nvPicPr>
        <p:blipFill>
          <a:blip r:embed="rId11"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3844111" y="1002168"/>
            <a:ext cx="1072183" cy="1072183"/>
          </a:xfrm>
          <a:prstGeom prst="rect">
            <a:avLst/>
          </a:prstGeom>
        </p:spPr>
      </p:pic>
      <p:sp>
        <p:nvSpPr>
          <p:cNvPr id="30" name="Овал 29"/>
          <p:cNvSpPr/>
          <p:nvPr/>
        </p:nvSpPr>
        <p:spPr>
          <a:xfrm>
            <a:off x="6198024" y="2499438"/>
            <a:ext cx="1000125" cy="1012372"/>
          </a:xfrm>
          <a:prstGeom prst="ellipse">
            <a:avLst/>
          </a:prstGeom>
          <a:noFill/>
          <a:ln w="539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1" name="Рисунок 30"/>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5093566" y="4325299"/>
            <a:ext cx="1054586" cy="1054586"/>
          </a:xfrm>
          <a:prstGeom prst="rect">
            <a:avLst/>
          </a:prstGeom>
        </p:spPr>
      </p:pic>
      <p:pic>
        <p:nvPicPr>
          <p:cNvPr id="2068" name="Picture 20" descr="C:\Users\Зам_Главы_1\Downloads\Обработка древесины и пр-во изделий из дерева.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98024" y="2497190"/>
            <a:ext cx="994786" cy="994786"/>
          </a:xfrm>
          <a:prstGeom prst="rect">
            <a:avLst/>
          </a:prstGeom>
          <a:noFill/>
          <a:extLst>
            <a:ext uri="{909E8E84-426E-40DD-AFC4-6F175D3DCCD1}">
              <a14:hiddenFill xmlns:a14="http://schemas.microsoft.com/office/drawing/2010/main">
                <a:solidFill>
                  <a:srgbClr val="FFFFFF"/>
                </a:solidFill>
              </a14:hiddenFill>
            </a:ext>
          </a:extLst>
        </p:spPr>
      </p:pic>
      <p:pic>
        <p:nvPicPr>
          <p:cNvPr id="2069" name="Picture 21" descr="C:\Users\Зам_Главы_1\Downloads\Пищевое пр-во.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70653" y="1032330"/>
            <a:ext cx="1019098" cy="1019098"/>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C:\Users\Зам_Главы_1\Downloads\Пр-во машин и оборудования.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133356" y="4369218"/>
            <a:ext cx="957126" cy="9667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Диаграмма 1"/>
          <p:cNvGraphicFramePr/>
          <p:nvPr>
            <p:extLst>
              <p:ext uri="{D42A27DB-BD31-4B8C-83A1-F6EECF244321}">
                <p14:modId xmlns:p14="http://schemas.microsoft.com/office/powerpoint/2010/main" val="4165250935"/>
              </p:ext>
            </p:extLst>
          </p:nvPr>
        </p:nvGraphicFramePr>
        <p:xfrm>
          <a:off x="213966" y="3812722"/>
          <a:ext cx="5039783" cy="3359856"/>
        </p:xfrm>
        <a:graphic>
          <a:graphicData uri="http://schemas.openxmlformats.org/drawingml/2006/chart">
            <c:chart xmlns:c="http://schemas.openxmlformats.org/drawingml/2006/chart" xmlns:r="http://schemas.openxmlformats.org/officeDocument/2006/relationships" r:id="rId16"/>
          </a:graphicData>
        </a:graphic>
      </p:graphicFrame>
      <p:sp>
        <p:nvSpPr>
          <p:cNvPr id="32" name="TextBox 31"/>
          <p:cNvSpPr txBox="1"/>
          <p:nvPr/>
        </p:nvSpPr>
        <p:spPr>
          <a:xfrm>
            <a:off x="1161814" y="1640556"/>
            <a:ext cx="525660" cy="523220"/>
          </a:xfrm>
          <a:prstGeom prst="rect">
            <a:avLst/>
          </a:prstGeom>
          <a:noFill/>
        </p:spPr>
        <p:txBody>
          <a:bodyPr wrap="square" rtlCol="0">
            <a:spAutoFit/>
          </a:bodyPr>
          <a:lstStyle/>
          <a:p>
            <a:pPr algn="ctr"/>
            <a:r>
              <a:rPr lang="ru-RU" sz="2400" dirty="0" smtClean="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20</a:t>
            </a:r>
            <a:r>
              <a:rPr lang="ru-RU" sz="2800" dirty="0" smtClean="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 </a:t>
            </a:r>
          </a:p>
        </p:txBody>
      </p:sp>
      <p:sp>
        <p:nvSpPr>
          <p:cNvPr id="33" name="TextBox 32"/>
          <p:cNvSpPr txBox="1"/>
          <p:nvPr/>
        </p:nvSpPr>
        <p:spPr>
          <a:xfrm>
            <a:off x="1023445" y="3322699"/>
            <a:ext cx="1625938" cy="338554"/>
          </a:xfrm>
          <a:prstGeom prst="rect">
            <a:avLst/>
          </a:prstGeom>
          <a:noFill/>
        </p:spPr>
        <p:txBody>
          <a:bodyPr wrap="square" rtlCol="0">
            <a:spAutoFit/>
          </a:bodyPr>
          <a:lstStyle/>
          <a:p>
            <a:pPr algn="ctr"/>
            <a:r>
              <a:rPr lang="ru-RU" sz="1600" dirty="0" smtClean="0">
                <a:latin typeface="Open Sans Semibold" panose="020B0706030804020204" pitchFamily="34" charset="0"/>
                <a:ea typeface="Open Sans Semibold" panose="020B0706030804020204" pitchFamily="34" charset="0"/>
                <a:cs typeface="Open Sans Semibold" panose="020B0706030804020204" pitchFamily="34" charset="0"/>
              </a:rPr>
              <a:t>121 человек </a:t>
            </a:r>
          </a:p>
        </p:txBody>
      </p:sp>
      <p:sp>
        <p:nvSpPr>
          <p:cNvPr id="3" name="Прямоугольник 2"/>
          <p:cNvSpPr/>
          <p:nvPr/>
        </p:nvSpPr>
        <p:spPr>
          <a:xfrm>
            <a:off x="3571768" y="3595172"/>
            <a:ext cx="3921907" cy="3970318"/>
          </a:xfrm>
          <a:prstGeom prst="rect">
            <a:avLst/>
          </a:prstGeom>
        </p:spPr>
        <p:txBody>
          <a:bodyPr wrap="none">
            <a:spAutoFit/>
          </a:bodyPr>
          <a:lstStyle/>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r>
              <a:rPr lang="ru-RU" b="1" i="1" dirty="0">
                <a:solidFill>
                  <a:srgbClr val="339533"/>
                </a:solidFill>
                <a:latin typeface="Open Sans Semibold" pitchFamily="34" charset="0"/>
                <a:cs typeface="Open Sans Semibold" pitchFamily="34" charset="0"/>
              </a:rPr>
              <a:t> </a:t>
            </a:r>
            <a:r>
              <a:rPr lang="ru-RU" b="1" i="1" dirty="0" smtClean="0">
                <a:solidFill>
                  <a:srgbClr val="339533"/>
                </a:solidFill>
                <a:latin typeface="Open Sans Semibold" pitchFamily="34" charset="0"/>
                <a:cs typeface="Open Sans Semibold" pitchFamily="34" charset="0"/>
              </a:rPr>
              <a:t>                                                                                17</a:t>
            </a:r>
            <a:endParaRPr lang="ru-RU" b="1" i="1" dirty="0">
              <a:solidFill>
                <a:srgbClr val="339533"/>
              </a:solidFill>
              <a:latin typeface="Open Sans Semibold" pitchFamily="34" charset="0"/>
              <a:cs typeface="Open Sans Semibold" pitchFamily="34" charset="0"/>
            </a:endParaRPr>
          </a:p>
        </p:txBody>
      </p:sp>
      <p:pic>
        <p:nvPicPr>
          <p:cNvPr id="25" name="Рисунок 2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9093" y="91209"/>
            <a:ext cx="656737" cy="760651"/>
          </a:xfrm>
          <a:prstGeom prst="rect">
            <a:avLst/>
          </a:prstGeom>
        </p:spPr>
      </p:pic>
    </p:spTree>
    <p:extLst>
      <p:ext uri="{BB962C8B-B14F-4D97-AF65-F5344CB8AC3E}">
        <p14:creationId xmlns:p14="http://schemas.microsoft.com/office/powerpoint/2010/main" val="7095481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5012" y="3237566"/>
            <a:ext cx="1076323" cy="1076323"/>
          </a:xfrm>
          <a:prstGeom prst="rect">
            <a:avLst/>
          </a:prstGeom>
        </p:spPr>
      </p:pic>
      <p:pic>
        <p:nvPicPr>
          <p:cNvPr id="28" name="Рисунок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8670" y="3211699"/>
            <a:ext cx="1081430" cy="1081430"/>
          </a:xfrm>
          <a:prstGeom prst="rect">
            <a:avLst/>
          </a:prstGeom>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5214" y="3224880"/>
            <a:ext cx="1109092" cy="1109092"/>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8323" y="1661032"/>
            <a:ext cx="1094390" cy="1094390"/>
          </a:xfrm>
          <a:prstGeom prst="rect">
            <a:avLst/>
          </a:prstGeom>
        </p:spPr>
      </p:pic>
      <p:pic>
        <p:nvPicPr>
          <p:cNvPr id="11" name="Рисунок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95012" y="1659691"/>
            <a:ext cx="1086738" cy="1086738"/>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57552" y="1671315"/>
            <a:ext cx="1076374" cy="1076374"/>
          </a:xfrm>
          <a:prstGeom prst="rect">
            <a:avLst/>
          </a:prstGeom>
        </p:spPr>
      </p:pic>
      <p:pic>
        <p:nvPicPr>
          <p:cNvPr id="42" name="Рисунок 41"/>
          <p:cNvPicPr>
            <a:picLocks noChangeAspect="1"/>
          </p:cNvPicPr>
          <p:nvPr/>
        </p:nvPicPr>
        <p:blipFill>
          <a:blip r:embed="rId9" cstate="print">
            <a:lum bright="70000" contrast="-70000"/>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96" y="1119763"/>
            <a:ext cx="2457946" cy="629077"/>
          </a:xfrm>
          <a:prstGeom prst="rect">
            <a:avLst/>
          </a:prstGeom>
        </p:spPr>
      </p:pic>
      <p:pic>
        <p:nvPicPr>
          <p:cNvPr id="22" name="Рисунок 21"/>
          <p:cNvPicPr>
            <a:picLocks noChangeAspect="1"/>
          </p:cNvPicPr>
          <p:nvPr/>
        </p:nvPicPr>
        <p:blipFill>
          <a:blip r:embed="rId11" cstate="print"/>
          <a:stretch>
            <a:fillRect/>
          </a:stretch>
        </p:blipFill>
        <p:spPr>
          <a:xfrm>
            <a:off x="2061031" y="156237"/>
            <a:ext cx="5498644" cy="768091"/>
          </a:xfrm>
          <a:prstGeom prst="rect">
            <a:avLst/>
          </a:prstGeom>
        </p:spPr>
      </p:pic>
      <p:sp>
        <p:nvSpPr>
          <p:cNvPr id="3" name="TextBox 2"/>
          <p:cNvSpPr txBox="1"/>
          <p:nvPr/>
        </p:nvSpPr>
        <p:spPr>
          <a:xfrm>
            <a:off x="2060734" y="315440"/>
            <a:ext cx="5498941"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Сельское хозяйство</a:t>
            </a:r>
          </a:p>
        </p:txBody>
      </p:sp>
      <p:pic>
        <p:nvPicPr>
          <p:cNvPr id="40" name="Рисунок 3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63028" y="1795510"/>
            <a:ext cx="703970" cy="703970"/>
          </a:xfrm>
          <a:prstGeom prst="rect">
            <a:avLst/>
          </a:prstGeom>
        </p:spPr>
      </p:pic>
      <p:sp>
        <p:nvSpPr>
          <p:cNvPr id="76" name="TextBox 75"/>
          <p:cNvSpPr txBox="1"/>
          <p:nvPr/>
        </p:nvSpPr>
        <p:spPr>
          <a:xfrm>
            <a:off x="1535074" y="1972071"/>
            <a:ext cx="525660" cy="523220"/>
          </a:xfrm>
          <a:prstGeom prst="rect">
            <a:avLst/>
          </a:prstGeom>
          <a:noFill/>
        </p:spPr>
        <p:txBody>
          <a:bodyPr wrap="square" rtlCol="0">
            <a:spAutoFit/>
          </a:bodyPr>
          <a:lstStyle/>
          <a:p>
            <a:pPr algn="ctr"/>
            <a:r>
              <a:rPr lang="ru-RU" sz="24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7</a:t>
            </a:r>
            <a:r>
              <a:rPr lang="ru-RU" sz="2800" dirty="0" smtClean="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 </a:t>
            </a:r>
          </a:p>
        </p:txBody>
      </p:sp>
      <p:pic>
        <p:nvPicPr>
          <p:cNvPr id="78" name="Рисунок 77"/>
          <p:cNvPicPr>
            <a:picLocks noChangeAspect="1"/>
          </p:cNvPicPr>
          <p:nvPr/>
        </p:nvPicPr>
        <p:blipFill>
          <a:blip r:embed="rId13" cstate="print">
            <a:lum bright="70000" contrast="-70000"/>
            <a:extLst>
              <a:ext uri="{BEBA8EAE-BF5A-486C-A8C5-ECC9F3942E4B}">
                <a14:imgProps xmlns:a14="http://schemas.microsoft.com/office/drawing/2010/main">
                  <a14:imgLayer r:embed="rId1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6853" y="2709834"/>
            <a:ext cx="2449953" cy="504138"/>
          </a:xfrm>
          <a:prstGeom prst="rect">
            <a:avLst/>
          </a:prstGeom>
        </p:spPr>
      </p:pic>
      <p:graphicFrame>
        <p:nvGraphicFramePr>
          <p:cNvPr id="79" name="Диаграмма 78"/>
          <p:cNvGraphicFramePr/>
          <p:nvPr>
            <p:extLst>
              <p:ext uri="{D42A27DB-BD31-4B8C-83A1-F6EECF244321}">
                <p14:modId xmlns:p14="http://schemas.microsoft.com/office/powerpoint/2010/main" val="3925721710"/>
              </p:ext>
            </p:extLst>
          </p:nvPr>
        </p:nvGraphicFramePr>
        <p:xfrm>
          <a:off x="168296" y="3431183"/>
          <a:ext cx="2505917" cy="2963740"/>
        </p:xfrm>
        <a:graphic>
          <a:graphicData uri="http://schemas.openxmlformats.org/drawingml/2006/chart">
            <c:chart xmlns:c="http://schemas.openxmlformats.org/drawingml/2006/chart" xmlns:r="http://schemas.openxmlformats.org/officeDocument/2006/relationships" r:id="rId15"/>
          </a:graphicData>
        </a:graphic>
      </p:graphicFrame>
      <p:sp>
        <p:nvSpPr>
          <p:cNvPr id="8" name="TextBox 7"/>
          <p:cNvSpPr txBox="1"/>
          <p:nvPr/>
        </p:nvSpPr>
        <p:spPr>
          <a:xfrm>
            <a:off x="187731" y="2714346"/>
            <a:ext cx="2437272" cy="523220"/>
          </a:xfrm>
          <a:prstGeom prst="rect">
            <a:avLst/>
          </a:prstGeom>
          <a:noFill/>
        </p:spPr>
        <p:txBody>
          <a:bodyPr wrap="square" rtlCol="0">
            <a:spAutoFit/>
          </a:bodyPr>
          <a:lstStyle/>
          <a:p>
            <a:pPr algn="ctr"/>
            <a:r>
              <a:rPr lang="ru-RU" sz="1400" dirty="0" smtClean="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Структура сельского хозяйства</a:t>
            </a:r>
            <a:endParaRPr lang="ru-RU" sz="14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6" name="TextBox 95"/>
          <p:cNvSpPr txBox="1"/>
          <p:nvPr/>
        </p:nvSpPr>
        <p:spPr>
          <a:xfrm>
            <a:off x="2779625" y="1052877"/>
            <a:ext cx="4595395" cy="523220"/>
          </a:xfrm>
          <a:prstGeom prst="rect">
            <a:avLst/>
          </a:prstGeom>
          <a:noFill/>
        </p:spPr>
        <p:txBody>
          <a:bodyPr wrap="square" rtlCol="0">
            <a:spAutoFit/>
          </a:bodyPr>
          <a:lstStyle/>
          <a:p>
            <a:pPr algn="ctr"/>
            <a:r>
              <a:rPr lang="ru-RU" sz="1400" dirty="0" smtClean="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Производство основных видов продукции во всех категориях хозяйств</a:t>
            </a:r>
            <a:endParaRPr lang="ru-RU" sz="14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9" name="TextBox 18"/>
          <p:cNvSpPr txBox="1"/>
          <p:nvPr/>
        </p:nvSpPr>
        <p:spPr>
          <a:xfrm>
            <a:off x="2674213" y="4877284"/>
            <a:ext cx="4540994" cy="338554"/>
          </a:xfrm>
          <a:prstGeom prst="rect">
            <a:avLst/>
          </a:prstGeom>
          <a:noFill/>
        </p:spPr>
        <p:txBody>
          <a:bodyPr wrap="square" rtlCol="0">
            <a:spAutoFit/>
          </a:bodyPr>
          <a:lstStyle/>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Основные задачи на период до 2026 года</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7" name="TextBox 26"/>
          <p:cNvSpPr txBox="1"/>
          <p:nvPr/>
        </p:nvSpPr>
        <p:spPr>
          <a:xfrm>
            <a:off x="7121735"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a:t>
            </a:r>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8</a:t>
            </a:r>
          </a:p>
        </p:txBody>
      </p:sp>
      <p:sp>
        <p:nvSpPr>
          <p:cNvPr id="30" name="TextBox 29"/>
          <p:cNvSpPr txBox="1"/>
          <p:nvPr/>
        </p:nvSpPr>
        <p:spPr>
          <a:xfrm>
            <a:off x="511292" y="1121422"/>
            <a:ext cx="1801050" cy="584775"/>
          </a:xfrm>
          <a:prstGeom prst="rect">
            <a:avLst/>
          </a:prstGeom>
          <a:noFill/>
        </p:spPr>
        <p:txBody>
          <a:bodyPr wrap="square" rtlCol="0">
            <a:spAutoFit/>
          </a:bodyPr>
          <a:lstStyle/>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Число предприятий</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 name="TextBox 1"/>
          <p:cNvSpPr txBox="1"/>
          <p:nvPr/>
        </p:nvSpPr>
        <p:spPr>
          <a:xfrm>
            <a:off x="3308636" y="2813254"/>
            <a:ext cx="774119" cy="276999"/>
          </a:xfrm>
          <a:prstGeom prst="rect">
            <a:avLst/>
          </a:prstGeom>
          <a:noFill/>
        </p:spPr>
        <p:txBody>
          <a:bodyPr wrap="square" rtlCol="0">
            <a:spAutoFit/>
          </a:bodyPr>
          <a:lstStyle/>
          <a:p>
            <a:pPr algn="ctr"/>
            <a:r>
              <a:rPr lang="ru-RU" sz="1200" dirty="0" smtClean="0">
                <a:latin typeface="Open Sans" pitchFamily="34" charset="0"/>
                <a:ea typeface="Open Sans" pitchFamily="34" charset="0"/>
                <a:cs typeface="Open Sans" pitchFamily="34" charset="0"/>
              </a:rPr>
              <a:t>зерно</a:t>
            </a:r>
            <a:endParaRPr lang="ru-RU" sz="1200" dirty="0">
              <a:latin typeface="Open Sans" pitchFamily="34" charset="0"/>
              <a:ea typeface="Open Sans" pitchFamily="34" charset="0"/>
              <a:cs typeface="Open Sans" pitchFamily="34" charset="0"/>
            </a:endParaRPr>
          </a:p>
        </p:txBody>
      </p:sp>
      <p:sp>
        <p:nvSpPr>
          <p:cNvPr id="6" name="TextBox 5"/>
          <p:cNvSpPr txBox="1"/>
          <p:nvPr/>
        </p:nvSpPr>
        <p:spPr>
          <a:xfrm>
            <a:off x="4636191" y="2801513"/>
            <a:ext cx="983218" cy="276999"/>
          </a:xfrm>
          <a:prstGeom prst="rect">
            <a:avLst/>
          </a:prstGeom>
          <a:noFill/>
        </p:spPr>
        <p:txBody>
          <a:bodyPr wrap="none" rtlCol="0">
            <a:spAutoFit/>
          </a:bodyPr>
          <a:lstStyle/>
          <a:p>
            <a:pPr algn="ctr"/>
            <a:r>
              <a:rPr lang="ru-RU" sz="1200" dirty="0" smtClean="0">
                <a:latin typeface="Open Sans" pitchFamily="34" charset="0"/>
                <a:ea typeface="Open Sans" pitchFamily="34" charset="0"/>
                <a:cs typeface="Open Sans" pitchFamily="34" charset="0"/>
              </a:rPr>
              <a:t>картофель</a:t>
            </a:r>
            <a:endParaRPr lang="ru-RU" sz="1200" dirty="0">
              <a:latin typeface="Open Sans" pitchFamily="34" charset="0"/>
              <a:ea typeface="Open Sans" pitchFamily="34" charset="0"/>
              <a:cs typeface="Open Sans" pitchFamily="34" charset="0"/>
            </a:endParaRPr>
          </a:p>
        </p:txBody>
      </p:sp>
      <p:sp>
        <p:nvSpPr>
          <p:cNvPr id="7" name="TextBox 6"/>
          <p:cNvSpPr txBox="1"/>
          <p:nvPr/>
        </p:nvSpPr>
        <p:spPr>
          <a:xfrm>
            <a:off x="4595012" y="1854284"/>
            <a:ext cx="1143390" cy="707886"/>
          </a:xfrm>
          <a:prstGeom prst="rect">
            <a:avLst/>
          </a:prstGeom>
          <a:noFill/>
        </p:spPr>
        <p:txBody>
          <a:bodyPr wrap="square" rtlCol="0">
            <a:spAutoFit/>
          </a:bodyPr>
          <a:lstStyle/>
          <a:p>
            <a:pPr algn="ctr"/>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1723</a:t>
            </a:r>
          </a:p>
          <a:p>
            <a:pPr algn="ctr"/>
            <a:r>
              <a:rPr lang="ru-RU" sz="1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тонн</a:t>
            </a:r>
            <a:endParaRPr lang="ru-RU"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endParaRPr>
          </a:p>
        </p:txBody>
      </p:sp>
      <p:sp>
        <p:nvSpPr>
          <p:cNvPr id="13" name="TextBox 12"/>
          <p:cNvSpPr txBox="1"/>
          <p:nvPr/>
        </p:nvSpPr>
        <p:spPr>
          <a:xfrm>
            <a:off x="6195051" y="1859233"/>
            <a:ext cx="765851" cy="707886"/>
          </a:xfrm>
          <a:prstGeom prst="rect">
            <a:avLst/>
          </a:prstGeom>
          <a:noFill/>
        </p:spPr>
        <p:txBody>
          <a:bodyPr wrap="none" rtlCol="0">
            <a:spAutoFit/>
          </a:bodyPr>
          <a:lstStyle/>
          <a:p>
            <a:pPr algn="ctr"/>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152</a:t>
            </a:r>
          </a:p>
          <a:p>
            <a:pPr algn="ctr"/>
            <a:r>
              <a:rPr lang="ru-RU" sz="1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тонн</a:t>
            </a:r>
            <a:r>
              <a:rPr lang="ru-RU"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ы</a:t>
            </a:r>
            <a:endParaRPr lang="ru-RU" sz="1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endParaRPr>
          </a:p>
        </p:txBody>
      </p:sp>
      <p:sp>
        <p:nvSpPr>
          <p:cNvPr id="14" name="TextBox 13"/>
          <p:cNvSpPr txBox="1"/>
          <p:nvPr/>
        </p:nvSpPr>
        <p:spPr>
          <a:xfrm>
            <a:off x="6250729" y="2811846"/>
            <a:ext cx="694421" cy="276999"/>
          </a:xfrm>
          <a:prstGeom prst="rect">
            <a:avLst/>
          </a:prstGeom>
          <a:noFill/>
        </p:spPr>
        <p:txBody>
          <a:bodyPr wrap="none" rtlCol="0">
            <a:spAutoFit/>
          </a:bodyPr>
          <a:lstStyle/>
          <a:p>
            <a:r>
              <a:rPr lang="ru-RU" sz="1200" dirty="0" smtClean="0">
                <a:latin typeface="Open Sans" pitchFamily="34" charset="0"/>
                <a:ea typeface="Open Sans" pitchFamily="34" charset="0"/>
                <a:cs typeface="Open Sans" pitchFamily="34" charset="0"/>
              </a:rPr>
              <a:t>овощи</a:t>
            </a:r>
            <a:endParaRPr lang="ru-RU" sz="1200" dirty="0">
              <a:latin typeface="Open Sans" pitchFamily="34" charset="0"/>
              <a:ea typeface="Open Sans" pitchFamily="34" charset="0"/>
              <a:cs typeface="Open Sans" pitchFamily="34" charset="0"/>
            </a:endParaRPr>
          </a:p>
        </p:txBody>
      </p:sp>
      <p:sp>
        <p:nvSpPr>
          <p:cNvPr id="15" name="TextBox 14"/>
          <p:cNvSpPr txBox="1"/>
          <p:nvPr/>
        </p:nvSpPr>
        <p:spPr>
          <a:xfrm>
            <a:off x="3216207" y="4370888"/>
            <a:ext cx="1026243" cy="461665"/>
          </a:xfrm>
          <a:prstGeom prst="rect">
            <a:avLst/>
          </a:prstGeom>
          <a:noFill/>
        </p:spPr>
        <p:txBody>
          <a:bodyPr wrap="none" rtlCol="0">
            <a:spAutoFit/>
          </a:bodyPr>
          <a:lstStyle/>
          <a:p>
            <a:pPr algn="ctr"/>
            <a:r>
              <a:rPr lang="ru-RU" sz="1200" dirty="0" smtClean="0">
                <a:latin typeface="Open Sans" pitchFamily="34" charset="0"/>
                <a:ea typeface="Open Sans" pitchFamily="34" charset="0"/>
                <a:cs typeface="Open Sans" pitchFamily="34" charset="0"/>
              </a:rPr>
              <a:t>мясо скота </a:t>
            </a:r>
          </a:p>
          <a:p>
            <a:pPr algn="ctr"/>
            <a:r>
              <a:rPr lang="ru-RU" sz="1200" dirty="0" smtClean="0">
                <a:latin typeface="Open Sans" pitchFamily="34" charset="0"/>
                <a:ea typeface="Open Sans" pitchFamily="34" charset="0"/>
                <a:cs typeface="Open Sans" pitchFamily="34" charset="0"/>
              </a:rPr>
              <a:t>и птицы</a:t>
            </a:r>
            <a:endParaRPr lang="ru-RU" sz="1200" dirty="0">
              <a:latin typeface="Open Sans" pitchFamily="34" charset="0"/>
              <a:ea typeface="Open Sans" pitchFamily="34" charset="0"/>
              <a:cs typeface="Open Sans" pitchFamily="34" charset="0"/>
            </a:endParaRPr>
          </a:p>
        </p:txBody>
      </p:sp>
      <p:sp>
        <p:nvSpPr>
          <p:cNvPr id="16" name="TextBox 15"/>
          <p:cNvSpPr txBox="1"/>
          <p:nvPr/>
        </p:nvSpPr>
        <p:spPr>
          <a:xfrm>
            <a:off x="3346051" y="3431183"/>
            <a:ext cx="765851" cy="707886"/>
          </a:xfrm>
          <a:prstGeom prst="rect">
            <a:avLst/>
          </a:prstGeom>
          <a:noFill/>
        </p:spPr>
        <p:txBody>
          <a:bodyPr wrap="none" rtlCol="0">
            <a:spAutoFit/>
          </a:bodyPr>
          <a:lstStyle/>
          <a:p>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190</a:t>
            </a:r>
            <a:r>
              <a:rPr lang="ru-RU" dirty="0" smtClean="0"/>
              <a:t> </a:t>
            </a:r>
          </a:p>
          <a:p>
            <a:r>
              <a:rPr lang="ru-RU" sz="1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тонны</a:t>
            </a:r>
            <a:endParaRPr lang="ru-RU" sz="1200" dirty="0">
              <a:latin typeface="Open Sans" pitchFamily="34" charset="0"/>
              <a:ea typeface="Open Sans" pitchFamily="34" charset="0"/>
              <a:cs typeface="Open Sans" pitchFamily="34" charset="0"/>
            </a:endParaRPr>
          </a:p>
        </p:txBody>
      </p:sp>
      <p:sp>
        <p:nvSpPr>
          <p:cNvPr id="18" name="TextBox 17"/>
          <p:cNvSpPr txBox="1"/>
          <p:nvPr/>
        </p:nvSpPr>
        <p:spPr>
          <a:xfrm>
            <a:off x="6299694" y="4339422"/>
            <a:ext cx="556563" cy="276999"/>
          </a:xfrm>
          <a:prstGeom prst="rect">
            <a:avLst/>
          </a:prstGeom>
          <a:noFill/>
        </p:spPr>
        <p:txBody>
          <a:bodyPr wrap="none" rtlCol="0">
            <a:spAutoFit/>
          </a:bodyPr>
          <a:lstStyle/>
          <a:p>
            <a:pPr algn="ctr"/>
            <a:r>
              <a:rPr lang="ru-RU" sz="1200" dirty="0" smtClean="0">
                <a:latin typeface="Open Sans" pitchFamily="34" charset="0"/>
                <a:ea typeface="Open Sans" pitchFamily="34" charset="0"/>
                <a:cs typeface="Open Sans" pitchFamily="34" charset="0"/>
              </a:rPr>
              <a:t>яйцо</a:t>
            </a:r>
            <a:endParaRPr lang="ru-RU" sz="1200" dirty="0">
              <a:latin typeface="Open Sans" pitchFamily="34" charset="0"/>
              <a:ea typeface="Open Sans" pitchFamily="34" charset="0"/>
              <a:cs typeface="Open Sans" pitchFamily="34" charset="0"/>
            </a:endParaRPr>
          </a:p>
        </p:txBody>
      </p:sp>
      <p:sp>
        <p:nvSpPr>
          <p:cNvPr id="20" name="TextBox 19"/>
          <p:cNvSpPr txBox="1"/>
          <p:nvPr/>
        </p:nvSpPr>
        <p:spPr>
          <a:xfrm>
            <a:off x="6104137" y="3369645"/>
            <a:ext cx="962123" cy="738664"/>
          </a:xfrm>
          <a:prstGeom prst="rect">
            <a:avLst/>
          </a:prstGeom>
          <a:noFill/>
        </p:spPr>
        <p:txBody>
          <a:bodyPr wrap="none" rtlCol="0">
            <a:spAutoFit/>
          </a:bodyPr>
          <a:lstStyle/>
          <a:p>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 726</a:t>
            </a:r>
            <a:endPar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endParaRPr>
          </a:p>
          <a:p>
            <a:r>
              <a:rPr lang="ru-RU"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т</a:t>
            </a:r>
            <a:r>
              <a:rPr lang="ru-RU" sz="1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ыс. шт</a:t>
            </a:r>
            <a:r>
              <a:rPr lang="ru-RU" dirty="0"/>
              <a:t>.</a:t>
            </a:r>
          </a:p>
        </p:txBody>
      </p:sp>
      <p:sp>
        <p:nvSpPr>
          <p:cNvPr id="21" name="TextBox 20"/>
          <p:cNvSpPr txBox="1"/>
          <p:nvPr/>
        </p:nvSpPr>
        <p:spPr>
          <a:xfrm>
            <a:off x="4756480" y="4340024"/>
            <a:ext cx="742639" cy="276999"/>
          </a:xfrm>
          <a:prstGeom prst="rect">
            <a:avLst/>
          </a:prstGeom>
          <a:noFill/>
        </p:spPr>
        <p:txBody>
          <a:bodyPr wrap="none" rtlCol="0">
            <a:spAutoFit/>
          </a:bodyPr>
          <a:lstStyle/>
          <a:p>
            <a:pPr algn="ctr"/>
            <a:r>
              <a:rPr lang="ru-RU" sz="1200" dirty="0" smtClean="0">
                <a:latin typeface="Open Sans" pitchFamily="34" charset="0"/>
                <a:ea typeface="Open Sans" pitchFamily="34" charset="0"/>
                <a:cs typeface="Open Sans" pitchFamily="34" charset="0"/>
              </a:rPr>
              <a:t>молоко</a:t>
            </a:r>
            <a:endParaRPr lang="ru-RU" sz="1200" dirty="0">
              <a:latin typeface="Open Sans" pitchFamily="34" charset="0"/>
              <a:ea typeface="Open Sans" pitchFamily="34" charset="0"/>
              <a:cs typeface="Open Sans" pitchFamily="34" charset="0"/>
            </a:endParaRPr>
          </a:p>
        </p:txBody>
      </p:sp>
      <p:sp>
        <p:nvSpPr>
          <p:cNvPr id="23" name="TextBox 22"/>
          <p:cNvSpPr txBox="1"/>
          <p:nvPr/>
        </p:nvSpPr>
        <p:spPr>
          <a:xfrm>
            <a:off x="4595013" y="3409437"/>
            <a:ext cx="1154284" cy="707886"/>
          </a:xfrm>
          <a:prstGeom prst="rect">
            <a:avLst/>
          </a:prstGeom>
          <a:noFill/>
        </p:spPr>
        <p:txBody>
          <a:bodyPr wrap="square" rtlCol="0">
            <a:spAutoFit/>
          </a:bodyPr>
          <a:lstStyle/>
          <a:p>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1032</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ru-RU" sz="1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тонна</a:t>
            </a:r>
            <a:endParaRPr lang="ru-RU" sz="1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endParaRPr>
          </a:p>
        </p:txBody>
      </p:sp>
      <p:sp>
        <p:nvSpPr>
          <p:cNvPr id="46" name="TextBox 45"/>
          <p:cNvSpPr txBox="1"/>
          <p:nvPr/>
        </p:nvSpPr>
        <p:spPr>
          <a:xfrm>
            <a:off x="3136119" y="1854284"/>
            <a:ext cx="1143390" cy="707886"/>
          </a:xfrm>
          <a:prstGeom prst="rect">
            <a:avLst/>
          </a:prstGeom>
          <a:noFill/>
        </p:spPr>
        <p:txBody>
          <a:bodyPr wrap="square" rtlCol="0">
            <a:spAutoFit/>
          </a:bodyPr>
          <a:lstStyle/>
          <a:p>
            <a:pPr algn="ctr"/>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10014</a:t>
            </a:r>
          </a:p>
          <a:p>
            <a:pPr algn="ctr"/>
            <a:r>
              <a:rPr lang="ru-RU" sz="1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тонн</a:t>
            </a:r>
            <a:endParaRPr lang="ru-RU"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endParaRPr>
          </a:p>
        </p:txBody>
      </p:sp>
      <p:sp>
        <p:nvSpPr>
          <p:cNvPr id="52" name="TextBox 51"/>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47" name="Рисунок 46"/>
          <p:cNvPicPr>
            <a:picLocks noChangeAspect="1"/>
          </p:cNvPicPr>
          <p:nvPr/>
        </p:nvPicPr>
        <p:blipFill>
          <a:blip r:embed="rId16" cstate="print">
            <a:lum bright="70000" contrast="-70000"/>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366865" y="5284832"/>
            <a:ext cx="3132726" cy="685413"/>
          </a:xfrm>
          <a:prstGeom prst="rect">
            <a:avLst/>
          </a:prstGeom>
        </p:spPr>
      </p:pic>
      <p:pic>
        <p:nvPicPr>
          <p:cNvPr id="48" name="Рисунок 47"/>
          <p:cNvPicPr>
            <a:picLocks noChangeAspect="1"/>
          </p:cNvPicPr>
          <p:nvPr/>
        </p:nvPicPr>
        <p:blipFill>
          <a:blip r:embed="rId18" cstate="print">
            <a:lum bright="70000" contrast="-70000"/>
            <a:extLst>
              <a:ext uri="{BEBA8EAE-BF5A-486C-A8C5-ECC9F3942E4B}">
                <a14:imgProps xmlns:a14="http://schemas.microsoft.com/office/drawing/2010/main">
                  <a14:imgLayer r:embed="rId19">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779626" y="5284832"/>
            <a:ext cx="2969672" cy="1331661"/>
          </a:xfrm>
          <a:prstGeom prst="rect">
            <a:avLst/>
          </a:prstGeom>
        </p:spPr>
      </p:pic>
      <p:pic>
        <p:nvPicPr>
          <p:cNvPr id="49" name="Рисунок 48"/>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909794" y="5417538"/>
            <a:ext cx="253843" cy="267857"/>
          </a:xfrm>
          <a:prstGeom prst="rect">
            <a:avLst/>
          </a:prstGeom>
        </p:spPr>
      </p:pic>
      <p:pic>
        <p:nvPicPr>
          <p:cNvPr id="50" name="Рисунок 4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906783" y="6000255"/>
            <a:ext cx="253843" cy="267857"/>
          </a:xfrm>
          <a:prstGeom prst="rect">
            <a:avLst/>
          </a:prstGeom>
        </p:spPr>
      </p:pic>
      <p:sp>
        <p:nvSpPr>
          <p:cNvPr id="51" name="TextBox 50"/>
          <p:cNvSpPr txBox="1"/>
          <p:nvPr/>
        </p:nvSpPr>
        <p:spPr>
          <a:xfrm>
            <a:off x="3188789" y="5363355"/>
            <a:ext cx="3559825" cy="461665"/>
          </a:xfrm>
          <a:prstGeom prst="rect">
            <a:avLst/>
          </a:prstGeom>
          <a:noFill/>
        </p:spPr>
        <p:txBody>
          <a:bodyPr wrap="square" rtlCol="0">
            <a:spAutoFit/>
          </a:bodyPr>
          <a:lstStyle/>
          <a:p>
            <a:r>
              <a:rPr lang="ru-RU" sz="1200" dirty="0" smtClean="0">
                <a:latin typeface="Open Sans" panose="020B0606030504020204" pitchFamily="34" charset="0"/>
                <a:ea typeface="Open Sans" panose="020B0606030504020204" pitchFamily="34" charset="0"/>
                <a:cs typeface="Open Sans" panose="020B0606030504020204" pitchFamily="34" charset="0"/>
              </a:rPr>
              <a:t>Укрепление финансовой устойчивости предприятий АПК</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53" name="TextBox 52"/>
          <p:cNvSpPr txBox="1"/>
          <p:nvPr/>
        </p:nvSpPr>
        <p:spPr>
          <a:xfrm>
            <a:off x="3148315" y="5949402"/>
            <a:ext cx="2819534" cy="646331"/>
          </a:xfrm>
          <a:prstGeom prst="rect">
            <a:avLst/>
          </a:prstGeom>
          <a:noFill/>
        </p:spPr>
        <p:txBody>
          <a:bodyPr wrap="square" rtlCol="0">
            <a:spAutoFit/>
          </a:bodyPr>
          <a:lstStyle/>
          <a:p>
            <a:r>
              <a:rPr lang="ru-RU" sz="1200" dirty="0" smtClean="0">
                <a:latin typeface="Open Sans" panose="020B0606030504020204" pitchFamily="34" charset="0"/>
                <a:ea typeface="Open Sans" panose="020B0606030504020204" pitchFamily="34" charset="0"/>
                <a:cs typeface="Open Sans" panose="020B0606030504020204" pitchFamily="34" charset="0"/>
              </a:rPr>
              <a:t>Повышение эффективности использования земельных ресурсов</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1" name="Picture 2" descr="C:\Users\TeemoshenkovaLN\Desktop\Инвестиционный паспорт 2023\от министерства 2\Логотип.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43" name="Рисунок 42"/>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24596760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3" cstate="print">
            <a:duotone>
              <a:prstClr val="black"/>
              <a:srgbClr val="DEE59D">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48362" y="4493821"/>
            <a:ext cx="2270479" cy="325071"/>
          </a:xfrm>
          <a:prstGeom prst="rect">
            <a:avLst/>
          </a:prstGeom>
        </p:spPr>
      </p:pic>
      <p:pic>
        <p:nvPicPr>
          <p:cNvPr id="10" name="Рисунок 9"/>
          <p:cNvPicPr>
            <a:picLocks noChangeAspect="1"/>
          </p:cNvPicPr>
          <p:nvPr/>
        </p:nvPicPr>
        <p:blipFill>
          <a:blip r:embed="rId5" cstate="print"/>
          <a:stretch>
            <a:fillRect/>
          </a:stretch>
        </p:blipFill>
        <p:spPr>
          <a:xfrm>
            <a:off x="2061031" y="156238"/>
            <a:ext cx="5312030" cy="722316"/>
          </a:xfrm>
          <a:prstGeom prst="rect">
            <a:avLst/>
          </a:prstGeom>
        </p:spPr>
      </p:pic>
      <p:sp>
        <p:nvSpPr>
          <p:cNvPr id="3" name="TextBox 2"/>
          <p:cNvSpPr txBox="1"/>
          <p:nvPr/>
        </p:nvSpPr>
        <p:spPr>
          <a:xfrm>
            <a:off x="2061031" y="186057"/>
            <a:ext cx="5312030" cy="692497"/>
          </a:xfrm>
          <a:prstGeom prst="rect">
            <a:avLst/>
          </a:prstGeom>
          <a:noFill/>
        </p:spPr>
        <p:txBody>
          <a:bodyPr wrap="square" rtlCol="0">
            <a:spAutoFit/>
          </a:bodyPr>
          <a:lstStyle/>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a:t>
            </a:r>
            <a:r>
              <a:rPr lang="ru-RU" sz="195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сельхозтоваропроизводителей (субсидии)</a:t>
            </a:r>
          </a:p>
        </p:txBody>
      </p:sp>
      <p:sp>
        <p:nvSpPr>
          <p:cNvPr id="4" name="TextBox 3"/>
          <p:cNvSpPr txBox="1"/>
          <p:nvPr/>
        </p:nvSpPr>
        <p:spPr>
          <a:xfrm>
            <a:off x="7125935" y="7190343"/>
            <a:ext cx="419859"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19</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 name="Рисунок 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48363" y="941887"/>
            <a:ext cx="2290479" cy="252955"/>
          </a:xfrm>
          <a:prstGeom prst="rect">
            <a:avLst/>
          </a:prstGeom>
        </p:spPr>
      </p:pic>
      <p:sp>
        <p:nvSpPr>
          <p:cNvPr id="6" name="TextBox 5"/>
          <p:cNvSpPr txBox="1"/>
          <p:nvPr/>
        </p:nvSpPr>
        <p:spPr>
          <a:xfrm>
            <a:off x="208945" y="916314"/>
            <a:ext cx="2209897" cy="261610"/>
          </a:xfrm>
          <a:prstGeom prst="rect">
            <a:avLst/>
          </a:prstGeom>
          <a:noFill/>
        </p:spPr>
        <p:txBody>
          <a:bodyPr wrap="square" rtlCol="0">
            <a:spAutoFit/>
          </a:bodyPr>
          <a:lstStyle/>
          <a:p>
            <a:pPr algn="ctr"/>
            <a:r>
              <a:rPr lang="ru-RU" sz="105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Растениеводство</a:t>
            </a:r>
            <a:endParaRPr lang="ru-RU" sz="105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 name="TextBox 11"/>
          <p:cNvSpPr txBox="1"/>
          <p:nvPr/>
        </p:nvSpPr>
        <p:spPr>
          <a:xfrm>
            <a:off x="133374" y="4529768"/>
            <a:ext cx="2321815" cy="253916"/>
          </a:xfrm>
          <a:prstGeom prst="rect">
            <a:avLst/>
          </a:prstGeom>
          <a:noFill/>
        </p:spPr>
        <p:txBody>
          <a:bodyPr wrap="square" rtlCol="0">
            <a:spAutoFit/>
          </a:bodyPr>
          <a:lstStyle/>
          <a:p>
            <a:pPr algn="ctr"/>
            <a:r>
              <a:rPr lang="ru-RU" sz="105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Животноводство</a:t>
            </a:r>
            <a:endParaRPr lang="ru-RU" sz="105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2" name="Рисунок 21"/>
          <p:cNvPicPr>
            <a:picLocks noChangeAspect="1"/>
          </p:cNvPicPr>
          <p:nvPr/>
        </p:nvPicPr>
        <p:blipFill>
          <a:blip r:embed="rId6" cstate="print">
            <a:duotone>
              <a:prstClr val="black"/>
              <a:schemeClr val="accent6">
                <a:tint val="45000"/>
                <a:satMod val="400000"/>
              </a:schemeClr>
            </a:duotone>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505891" y="937977"/>
            <a:ext cx="2377978" cy="206601"/>
          </a:xfrm>
          <a:prstGeom prst="rect">
            <a:avLst/>
          </a:prstGeom>
        </p:spPr>
      </p:pic>
      <p:sp>
        <p:nvSpPr>
          <p:cNvPr id="23" name="TextBox 22"/>
          <p:cNvSpPr txBox="1"/>
          <p:nvPr/>
        </p:nvSpPr>
        <p:spPr>
          <a:xfrm>
            <a:off x="2565403" y="908246"/>
            <a:ext cx="2269702" cy="246221"/>
          </a:xfrm>
          <a:prstGeom prst="rect">
            <a:avLst/>
          </a:prstGeom>
          <a:noFill/>
        </p:spPr>
        <p:txBody>
          <a:bodyPr wrap="square" rtlCol="0">
            <a:spAutoFit/>
          </a:bodyPr>
          <a:lstStyle/>
          <a:p>
            <a:pPr algn="ctr"/>
            <a:r>
              <a:rPr lang="ru-RU" sz="10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Техническая модернизация</a:t>
            </a:r>
          </a:p>
        </p:txBody>
      </p:sp>
      <p:pic>
        <p:nvPicPr>
          <p:cNvPr id="28" name="Рисунок 27"/>
          <p:cNvPicPr>
            <a:picLocks noChangeAspect="1"/>
          </p:cNvPicPr>
          <p:nvPr/>
        </p:nvPicPr>
        <p:blipFill>
          <a:blip r:embed="rId8" cstate="print">
            <a:duotone>
              <a:prstClr val="black"/>
              <a:srgbClr val="AEFFDE">
                <a:tint val="45000"/>
                <a:satMod val="400000"/>
              </a:srgbClr>
            </a:duotone>
            <a:extLst>
              <a:ext uri="{28A0092B-C50C-407E-A947-70E740481C1C}">
                <a14:useLocalDpi xmlns:a14="http://schemas.microsoft.com/office/drawing/2010/main" val="0"/>
              </a:ext>
            </a:extLst>
          </a:blip>
          <a:stretch>
            <a:fillRect/>
          </a:stretch>
        </p:blipFill>
        <p:spPr>
          <a:xfrm>
            <a:off x="48533" y="1258175"/>
            <a:ext cx="2382995" cy="2796637"/>
          </a:xfrm>
          <a:prstGeom prst="rect">
            <a:avLst/>
          </a:prstGeom>
        </p:spPr>
      </p:pic>
      <p:pic>
        <p:nvPicPr>
          <p:cNvPr id="38" name="Рисунок 37"/>
          <p:cNvPicPr>
            <a:picLocks noChangeAspect="1"/>
          </p:cNvPicPr>
          <p:nvPr/>
        </p:nvPicPr>
        <p:blipFill>
          <a:blip r:embed="rId9" cstate="print">
            <a:duotone>
              <a:prstClr val="black"/>
              <a:srgbClr val="B2EB99">
                <a:tint val="45000"/>
                <a:satMod val="400000"/>
              </a:srgbClr>
            </a:duotone>
            <a:extLst>
              <a:ext uri="{28A0092B-C50C-407E-A947-70E740481C1C}">
                <a14:useLocalDpi xmlns:a14="http://schemas.microsoft.com/office/drawing/2010/main" val="0"/>
              </a:ext>
            </a:extLst>
          </a:blip>
          <a:stretch>
            <a:fillRect/>
          </a:stretch>
        </p:blipFill>
        <p:spPr>
          <a:xfrm>
            <a:off x="2565403" y="1179924"/>
            <a:ext cx="2318466" cy="2559577"/>
          </a:xfrm>
          <a:prstGeom prst="rect">
            <a:avLst/>
          </a:prstGeom>
        </p:spPr>
      </p:pic>
      <p:sp>
        <p:nvSpPr>
          <p:cNvPr id="30" name="Объект 31"/>
          <p:cNvSpPr txBox="1">
            <a:spLocks/>
          </p:cNvSpPr>
          <p:nvPr/>
        </p:nvSpPr>
        <p:spPr>
          <a:xfrm>
            <a:off x="2544728" y="1194842"/>
            <a:ext cx="2384753" cy="2407736"/>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800" dirty="0"/>
              <a:t>Субсидия на приобретение сельскохозяйственной, промышленной техники для производства сельскохозяйственной продукции;</a:t>
            </a:r>
          </a:p>
          <a:p>
            <a:pPr marL="0" indent="180975" algn="just">
              <a:lnSpc>
                <a:spcPct val="96000"/>
              </a:lnSpc>
              <a:spcBef>
                <a:spcPts val="0"/>
              </a:spcBef>
              <a:buFont typeface="+mj-lt"/>
              <a:buAutoNum type="arabicPeriod"/>
            </a:pPr>
            <a:r>
              <a:rPr lang="ru-RU" sz="800" dirty="0"/>
              <a:t>Субсидия на уплату первоначального взноса (аванса) по договорам финансовой аренды (лизинга) техники;</a:t>
            </a:r>
          </a:p>
          <a:p>
            <a:pPr marL="0" indent="180975" algn="just">
              <a:lnSpc>
                <a:spcPct val="96000"/>
              </a:lnSpc>
              <a:spcBef>
                <a:spcPts val="0"/>
              </a:spcBef>
              <a:buFont typeface="+mj-lt"/>
              <a:buAutoNum type="arabicPeriod"/>
            </a:pPr>
            <a:r>
              <a:rPr lang="ru-RU" sz="800" dirty="0"/>
              <a:t>Субсидия на уплату лизинговых платежей;</a:t>
            </a:r>
          </a:p>
          <a:p>
            <a:pPr marL="0" indent="180975" algn="just">
              <a:lnSpc>
                <a:spcPct val="96000"/>
              </a:lnSpc>
              <a:spcBef>
                <a:spcPts val="0"/>
              </a:spcBef>
              <a:buFont typeface="+mj-lt"/>
              <a:buAutoNum type="arabicPeriod"/>
            </a:pPr>
            <a:r>
              <a:rPr lang="ru-RU" sz="800" dirty="0"/>
              <a:t>Субсидия на приобретение и ввод в промышленную эксплуатацию маркировочного оборудования для внедрения обязательной маркировки отдельных видов молочной продукции</a:t>
            </a:r>
            <a:r>
              <a:rPr lang="ru-RU" sz="800" spc="-50" dirty="0">
                <a:latin typeface="Open Sans" panose="020B0606030504020204" pitchFamily="34" charset="0"/>
                <a:ea typeface="Open Sans" panose="020B0606030504020204" pitchFamily="34" charset="0"/>
                <a:cs typeface="Open Sans" panose="020B0606030504020204" pitchFamily="34" charset="0"/>
              </a:rPr>
              <a:t>;</a:t>
            </a:r>
          </a:p>
          <a:p>
            <a:pPr marL="0" indent="180975" algn="just">
              <a:lnSpc>
                <a:spcPct val="96000"/>
              </a:lnSpc>
              <a:spcBef>
                <a:spcPts val="0"/>
              </a:spcBef>
              <a:buFont typeface="+mj-lt"/>
              <a:buAutoNum type="arabicPeriod"/>
            </a:pPr>
            <a:r>
              <a:rPr lang="ru-RU" sz="800" dirty="0"/>
              <a:t>Субсидия на возмещение части затрат на приобретение оборудования в целях осуществления основного вида деятельности;</a:t>
            </a:r>
          </a:p>
          <a:p>
            <a:pPr marL="0" indent="180975" algn="just">
              <a:lnSpc>
                <a:spcPct val="96000"/>
              </a:lnSpc>
              <a:spcBef>
                <a:spcPts val="0"/>
              </a:spcBef>
              <a:buFont typeface="+mj-lt"/>
              <a:buAutoNum type="arabicPeriod"/>
            </a:pPr>
            <a:r>
              <a:rPr lang="ru-RU" sz="800" dirty="0"/>
              <a:t>Гранты на реализацию комплексных научно-технических проектов в агропромышленном комплексе.</a:t>
            </a:r>
          </a:p>
          <a:p>
            <a:pPr marL="0" indent="0" algn="just">
              <a:lnSpc>
                <a:spcPct val="96000"/>
              </a:lnSpc>
              <a:spcBef>
                <a:spcPts val="0"/>
              </a:spcBef>
              <a:buNone/>
            </a:pPr>
            <a:endParaRPr lang="ru-RU" sz="800" spc="-50" dirty="0" smtClean="0">
              <a:latin typeface="Open Sans" panose="020B0606030504020204" pitchFamily="34" charset="0"/>
              <a:ea typeface="Open Sans" panose="020B0606030504020204" pitchFamily="34" charset="0"/>
              <a:cs typeface="Open Sans" panose="020B0606030504020204" pitchFamily="34" charset="0"/>
            </a:endParaRPr>
          </a:p>
        </p:txBody>
      </p:sp>
      <p:pic>
        <p:nvPicPr>
          <p:cNvPr id="37" name="Рисунок 36"/>
          <p:cNvPicPr>
            <a:picLocks noChangeAspect="1"/>
          </p:cNvPicPr>
          <p:nvPr/>
        </p:nvPicPr>
        <p:blipFill>
          <a:blip r:embed="rId10" cstate="print">
            <a:duotone>
              <a:prstClr val="black"/>
              <a:srgbClr val="AEE696">
                <a:tint val="45000"/>
                <a:satMod val="400000"/>
              </a:srgbClr>
            </a:duotone>
            <a:extLst>
              <a:ext uri="{28A0092B-C50C-407E-A947-70E740481C1C}">
                <a14:useLocalDpi xmlns:a14="http://schemas.microsoft.com/office/drawing/2010/main" val="0"/>
              </a:ext>
            </a:extLst>
          </a:blip>
          <a:stretch>
            <a:fillRect/>
          </a:stretch>
        </p:blipFill>
        <p:spPr>
          <a:xfrm>
            <a:off x="148363" y="4988659"/>
            <a:ext cx="2324747" cy="1474793"/>
          </a:xfrm>
          <a:prstGeom prst="rect">
            <a:avLst/>
          </a:prstGeom>
        </p:spPr>
      </p:pic>
      <p:sp>
        <p:nvSpPr>
          <p:cNvPr id="49" name="Объект 31"/>
          <p:cNvSpPr>
            <a:spLocks noGrp="1"/>
          </p:cNvSpPr>
          <p:nvPr/>
        </p:nvSpPr>
        <p:spPr>
          <a:xfrm>
            <a:off x="96755" y="1225527"/>
            <a:ext cx="2269102" cy="2798600"/>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800" dirty="0"/>
              <a:t>Субсидия на производство и реализацию зерновых культур;</a:t>
            </a:r>
          </a:p>
          <a:p>
            <a:pPr marL="0" indent="180975" algn="just">
              <a:lnSpc>
                <a:spcPct val="96000"/>
              </a:lnSpc>
              <a:spcBef>
                <a:spcPts val="0"/>
              </a:spcBef>
              <a:buFont typeface="+mj-lt"/>
              <a:buAutoNum type="arabicPeriod"/>
            </a:pPr>
            <a:r>
              <a:rPr lang="ru-RU" sz="800" dirty="0"/>
              <a:t>Субсидия на стимулирование увеличения производства картофеля и овощей;</a:t>
            </a:r>
          </a:p>
          <a:p>
            <a:pPr marL="0" indent="180975" algn="just">
              <a:lnSpc>
                <a:spcPct val="96000"/>
              </a:lnSpc>
              <a:spcBef>
                <a:spcPts val="0"/>
              </a:spcBef>
              <a:buFont typeface="+mj-lt"/>
              <a:buAutoNum type="arabicPeriod"/>
            </a:pPr>
            <a:r>
              <a:rPr lang="ru-RU" sz="800" dirty="0"/>
              <a:t>Субсидия на закладку и (или) уход за многолетними насаждениями;</a:t>
            </a:r>
          </a:p>
          <a:p>
            <a:pPr marL="0" indent="180975" algn="just">
              <a:lnSpc>
                <a:spcPct val="96000"/>
              </a:lnSpc>
              <a:spcBef>
                <a:spcPts val="0"/>
              </a:spcBef>
              <a:buFont typeface="+mj-lt"/>
              <a:buAutoNum type="arabicPeriod"/>
            </a:pPr>
            <a:r>
              <a:rPr lang="ru-RU" sz="800" dirty="0"/>
              <a:t>Субсидия на поддержку производства льна-долгунца и (или) технической конопли;</a:t>
            </a:r>
          </a:p>
          <a:p>
            <a:pPr marL="0" indent="180975" algn="just">
              <a:lnSpc>
                <a:spcPct val="96000"/>
              </a:lnSpc>
              <a:spcBef>
                <a:spcPts val="0"/>
              </a:spcBef>
              <a:buFont typeface="+mj-lt"/>
              <a:buAutoNum type="arabicPeriod"/>
            </a:pPr>
            <a:r>
              <a:rPr lang="ru-RU" sz="800" dirty="0"/>
              <a:t>Субсидия на проведение комплекса агротехнологических работ в отношении посевных площадей, занятых льном-долгунцом и (или) технической коноплей;</a:t>
            </a:r>
          </a:p>
          <a:p>
            <a:pPr marL="0" indent="180975" algn="just">
              <a:lnSpc>
                <a:spcPct val="96000"/>
              </a:lnSpc>
              <a:spcBef>
                <a:spcPts val="0"/>
              </a:spcBef>
              <a:buFont typeface="+mj-lt"/>
              <a:buAutoNum type="arabicPeriod"/>
            </a:pPr>
            <a:r>
              <a:rPr lang="ru-RU" sz="800" dirty="0"/>
              <a:t>Субсидия на проведение комплекса агротехнологических работ на посевных площадях, занятых зерновыми и (или) зернобобовыми культурами; </a:t>
            </a:r>
          </a:p>
          <a:p>
            <a:pPr marL="0" indent="180975" algn="just">
              <a:lnSpc>
                <a:spcPct val="96000"/>
              </a:lnSpc>
              <a:spcBef>
                <a:spcPts val="0"/>
              </a:spcBef>
              <a:buFont typeface="+mj-lt"/>
              <a:buAutoNum type="arabicPeriod"/>
            </a:pPr>
            <a:r>
              <a:rPr lang="ru-RU" sz="800" dirty="0"/>
              <a:t>Субсидия на проведение комплекса агротехнологических работ в отношении посевных площадей, занятых масличными культурами;</a:t>
            </a:r>
          </a:p>
          <a:p>
            <a:pPr marL="0" indent="180975" algn="just">
              <a:lnSpc>
                <a:spcPct val="96000"/>
              </a:lnSpc>
              <a:spcBef>
                <a:spcPts val="0"/>
              </a:spcBef>
              <a:buFont typeface="+mj-lt"/>
              <a:buAutoNum type="arabicPeriod"/>
            </a:pPr>
            <a:r>
              <a:rPr lang="ru-RU" sz="800" dirty="0"/>
              <a:t>Субсидия на производство и реализацию продукции переработки плодов, ягод, дикорастущих растений.</a:t>
            </a:r>
          </a:p>
          <a:p>
            <a:pPr marL="0" indent="0" algn="just">
              <a:lnSpc>
                <a:spcPct val="96000"/>
              </a:lnSpc>
              <a:spcBef>
                <a:spcPts val="0"/>
              </a:spcBef>
              <a:buNone/>
            </a:pPr>
            <a:endParaRPr lang="ru-RU" sz="800" spc="-50" dirty="0">
              <a:latin typeface="Open Sans" panose="020B0606030504020204" pitchFamily="34" charset="0"/>
              <a:ea typeface="Open Sans" panose="020B0606030504020204" pitchFamily="34" charset="0"/>
              <a:cs typeface="Open Sans" panose="020B0606030504020204" pitchFamily="34" charset="0"/>
            </a:endParaRPr>
          </a:p>
          <a:p>
            <a:pPr marL="0" indent="0" algn="just">
              <a:lnSpc>
                <a:spcPct val="96000"/>
              </a:lnSpc>
              <a:spcBef>
                <a:spcPts val="0"/>
              </a:spcBef>
              <a:buNone/>
            </a:pPr>
            <a:endParaRPr lang="ru-RU" sz="800" b="1" spc="-50" dirty="0" smtClean="0">
              <a:latin typeface="Open Sans" panose="020B0606030504020204" pitchFamily="34" charset="0"/>
              <a:ea typeface="Open Sans" panose="020B0606030504020204" pitchFamily="34" charset="0"/>
              <a:cs typeface="Open Sans" panose="020B0606030504020204" pitchFamily="34" charset="0"/>
            </a:endParaRPr>
          </a:p>
        </p:txBody>
      </p:sp>
      <p:sp>
        <p:nvSpPr>
          <p:cNvPr id="50" name="Объект 31"/>
          <p:cNvSpPr txBox="1">
            <a:spLocks/>
          </p:cNvSpPr>
          <p:nvPr/>
        </p:nvSpPr>
        <p:spPr>
          <a:xfrm>
            <a:off x="135957" y="5005012"/>
            <a:ext cx="2269102" cy="1298891"/>
          </a:xfrm>
          <a:prstGeom prst="rect">
            <a:avLst/>
          </a:prstGeom>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180975" algn="just">
              <a:lnSpc>
                <a:spcPct val="96000"/>
              </a:lnSpc>
              <a:buFont typeface="+mj-lt"/>
              <a:buAutoNum type="arabicPeriod"/>
            </a:pPr>
            <a:r>
              <a:rPr lang="ru-RU" sz="800" dirty="0"/>
              <a:t>Субсидия на повышение продуктивности в молочном скотоводстве;</a:t>
            </a:r>
          </a:p>
          <a:p>
            <a:pPr indent="180975" algn="just">
              <a:lnSpc>
                <a:spcPct val="96000"/>
              </a:lnSpc>
              <a:buFont typeface="+mj-lt"/>
              <a:buAutoNum type="arabicPeriod"/>
            </a:pPr>
            <a:r>
              <a:rPr lang="ru-RU" sz="800" dirty="0"/>
              <a:t>Субсидия на производство и реализацию молока;</a:t>
            </a:r>
          </a:p>
          <a:p>
            <a:pPr indent="180975" algn="just">
              <a:lnSpc>
                <a:spcPct val="96000"/>
              </a:lnSpc>
              <a:buFont typeface="+mj-lt"/>
              <a:buAutoNum type="arabicPeriod"/>
            </a:pPr>
            <a:r>
              <a:rPr lang="ru-RU" sz="800" dirty="0"/>
              <a:t>Субсидия на поддержку племенного животноводства;</a:t>
            </a:r>
          </a:p>
          <a:p>
            <a:pPr indent="180975" algn="just">
              <a:lnSpc>
                <a:spcPct val="96000"/>
              </a:lnSpc>
              <a:buFont typeface="+mj-lt"/>
              <a:buAutoNum type="arabicPeriod"/>
            </a:pPr>
            <a:r>
              <a:rPr lang="ru-RU" sz="800" dirty="0"/>
              <a:t>Субсидия на приобретение племенного молодняка;</a:t>
            </a:r>
          </a:p>
          <a:p>
            <a:pPr indent="180975" algn="just">
              <a:lnSpc>
                <a:spcPct val="96000"/>
              </a:lnSpc>
              <a:buFont typeface="+mj-lt"/>
              <a:buAutoNum type="arabicPeriod"/>
            </a:pPr>
            <a:r>
              <a:rPr lang="ru-RU" sz="800" dirty="0"/>
              <a:t>Субсидия на возмещение части затрат на реализованную товарную рыбу, произведенную в Смоленской области.</a:t>
            </a:r>
          </a:p>
        </p:txBody>
      </p:sp>
      <p:sp>
        <p:nvSpPr>
          <p:cNvPr id="47" name="TextBox 46"/>
          <p:cNvSpPr txBox="1"/>
          <p:nvPr/>
        </p:nvSpPr>
        <p:spPr>
          <a:xfrm>
            <a:off x="828252" y="51148"/>
            <a:ext cx="1042273" cy="938719"/>
          </a:xfrm>
          <a:prstGeom prst="rect">
            <a:avLst/>
          </a:prstGeom>
          <a:noFill/>
        </p:spPr>
        <p:txBody>
          <a:bodyPr wrap="none" rtlCol="0">
            <a:spAutoFit/>
          </a:bodyPr>
          <a:lstStyle/>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 </a:t>
            </a: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 округ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sp>
        <p:nvSpPr>
          <p:cNvPr id="41" name="Объект 31"/>
          <p:cNvSpPr txBox="1">
            <a:spLocks/>
          </p:cNvSpPr>
          <p:nvPr/>
        </p:nvSpPr>
        <p:spPr>
          <a:xfrm>
            <a:off x="2661669" y="5114577"/>
            <a:ext cx="2197635" cy="428597"/>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spcBef>
                <a:spcPts val="0"/>
              </a:spcBef>
              <a:buNone/>
            </a:pPr>
            <a:endParaRPr lang="ru-RU" sz="800" spc="-50" dirty="0" smtClean="0">
              <a:latin typeface="Open Sans" panose="020B0606030504020204" pitchFamily="34" charset="0"/>
              <a:ea typeface="Open Sans" panose="020B0606030504020204" pitchFamily="34" charset="0"/>
              <a:cs typeface="Open Sans" panose="020B0606030504020204" pitchFamily="34" charset="0"/>
            </a:endParaRPr>
          </a:p>
        </p:txBody>
      </p:sp>
      <p:pic>
        <p:nvPicPr>
          <p:cNvPr id="42" name="Рисунок 41"/>
          <p:cNvPicPr>
            <a:picLocks noChangeAspect="1"/>
          </p:cNvPicPr>
          <p:nvPr/>
        </p:nvPicPr>
        <p:blipFill>
          <a:blip r:embed="rId10" cstate="print">
            <a:duotone>
              <a:prstClr val="black"/>
              <a:srgbClr val="DEE59D">
                <a:tint val="45000"/>
                <a:satMod val="400000"/>
              </a:srgbClr>
            </a:duotone>
            <a:extLst>
              <a:ext uri="{28A0092B-C50C-407E-A947-70E740481C1C}">
                <a14:useLocalDpi xmlns:a14="http://schemas.microsoft.com/office/drawing/2010/main" val="0"/>
              </a:ext>
            </a:extLst>
          </a:blip>
          <a:stretch>
            <a:fillRect/>
          </a:stretch>
        </p:blipFill>
        <p:spPr>
          <a:xfrm>
            <a:off x="2609032" y="4625186"/>
            <a:ext cx="2274837" cy="897269"/>
          </a:xfrm>
          <a:prstGeom prst="rect">
            <a:avLst/>
          </a:prstGeom>
        </p:spPr>
      </p:pic>
      <p:pic>
        <p:nvPicPr>
          <p:cNvPr id="57" name="Рисунок 56"/>
          <p:cNvPicPr>
            <a:picLocks noChangeAspect="1"/>
          </p:cNvPicPr>
          <p:nvPr/>
        </p:nvPicPr>
        <p:blipFill>
          <a:blip r:embed="rId11" cstate="print">
            <a:duotone>
              <a:prstClr val="black"/>
              <a:srgbClr val="AEFFDE">
                <a:tint val="45000"/>
                <a:satMod val="400000"/>
              </a:srgbClr>
            </a:duotone>
            <a:extLst>
              <a:ext uri="{BEBA8EAE-BF5A-486C-A8C5-ECC9F3942E4B}">
                <a14:imgProps xmlns:a14="http://schemas.microsoft.com/office/drawing/2010/main">
                  <a14:imgLayer r:embed="rId12">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616430" y="3975125"/>
            <a:ext cx="2267439" cy="497407"/>
          </a:xfrm>
          <a:prstGeom prst="rect">
            <a:avLst/>
          </a:prstGeom>
        </p:spPr>
      </p:pic>
      <p:sp>
        <p:nvSpPr>
          <p:cNvPr id="58" name="TextBox 57"/>
          <p:cNvSpPr txBox="1"/>
          <p:nvPr/>
        </p:nvSpPr>
        <p:spPr>
          <a:xfrm>
            <a:off x="2626767" y="4008179"/>
            <a:ext cx="2267438" cy="430887"/>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Создание и модернизация объектов АПК</a:t>
            </a:r>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46" name="Picture 2" descr="C:\Users\TeemoshenkovaLN\Desktop\Инвестиционный паспорт 2023\от министерства 2\Логотип.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 y="6649572"/>
            <a:ext cx="2810435" cy="894770"/>
          </a:xfrm>
          <a:prstGeom prst="rect">
            <a:avLst/>
          </a:prstGeom>
          <a:noFill/>
          <a:extLst>
            <a:ext uri="{909E8E84-426E-40DD-AFC4-6F175D3DCCD1}">
              <a14:hiddenFill xmlns:a14="http://schemas.microsoft.com/office/drawing/2010/main">
                <a:solidFill>
                  <a:srgbClr val="FFFFFF"/>
                </a:solidFill>
              </a14:hiddenFill>
            </a:ext>
          </a:extLst>
        </p:spPr>
      </p:pic>
      <p:pic>
        <p:nvPicPr>
          <p:cNvPr id="55" name="Рисунок 54"/>
          <p:cNvPicPr>
            <a:picLocks noChangeAspect="1"/>
          </p:cNvPicPr>
          <p:nvPr/>
        </p:nvPicPr>
        <p:blipFill>
          <a:blip r:embed="rId3" cstate="print">
            <a:duotone>
              <a:prstClr val="black"/>
              <a:srgbClr val="CCE395">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963246" y="2397868"/>
            <a:ext cx="2300787" cy="309065"/>
          </a:xfrm>
          <a:prstGeom prst="rect">
            <a:avLst/>
          </a:prstGeom>
        </p:spPr>
      </p:pic>
      <p:pic>
        <p:nvPicPr>
          <p:cNvPr id="1027"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992097" y="2348136"/>
            <a:ext cx="2223570" cy="358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996643" y="914801"/>
            <a:ext cx="23352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021250" y="907133"/>
            <a:ext cx="22860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032250" y="1211667"/>
            <a:ext cx="2318586" cy="1064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053017" y="2779081"/>
            <a:ext cx="2300787" cy="2764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921195" y="906440"/>
            <a:ext cx="236537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929481" y="5601018"/>
            <a:ext cx="1262062"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Рисунок 33"/>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33374" y="121020"/>
            <a:ext cx="656737" cy="776414"/>
          </a:xfrm>
          <a:prstGeom prst="rect">
            <a:avLst/>
          </a:prstGeom>
        </p:spPr>
      </p:pic>
      <p:sp>
        <p:nvSpPr>
          <p:cNvPr id="8" name="Прямоугольник 7"/>
          <p:cNvSpPr/>
          <p:nvPr/>
        </p:nvSpPr>
        <p:spPr>
          <a:xfrm>
            <a:off x="5010430" y="1208554"/>
            <a:ext cx="2276140" cy="801373"/>
          </a:xfrm>
          <a:prstGeom prst="rect">
            <a:avLst/>
          </a:prstGeom>
        </p:spPr>
        <p:txBody>
          <a:bodyPr wrap="square">
            <a:spAutoFit/>
          </a:bodyPr>
          <a:lstStyle/>
          <a:p>
            <a:pPr algn="just">
              <a:lnSpc>
                <a:spcPct val="96000"/>
              </a:lnSpc>
            </a:pPr>
            <a:r>
              <a:rPr lang="ru-RU" sz="800" dirty="0"/>
              <a:t>Субсидия на уплату страховой премии, начисленной по договору сельскохозяйственного страхования в области растениеводства, и (или) животноводства, и (или) товарной </a:t>
            </a:r>
            <a:r>
              <a:rPr lang="ru-RU" sz="800" dirty="0" err="1"/>
              <a:t>аквакультуры</a:t>
            </a:r>
            <a:r>
              <a:rPr lang="ru-RU" sz="800" dirty="0"/>
              <a:t> (товарного рыбоводства)</a:t>
            </a:r>
            <a:endParaRPr lang="ru-RU" sz="8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Прямоугольник 8"/>
          <p:cNvSpPr/>
          <p:nvPr/>
        </p:nvSpPr>
        <p:spPr>
          <a:xfrm>
            <a:off x="5042681" y="2788284"/>
            <a:ext cx="2308155" cy="2692147"/>
          </a:xfrm>
          <a:prstGeom prst="rect">
            <a:avLst/>
          </a:prstGeom>
        </p:spPr>
        <p:txBody>
          <a:bodyPr wrap="square">
            <a:spAutoFit/>
          </a:bodyPr>
          <a:lstStyle/>
          <a:p>
            <a:pPr indent="180975" algn="just">
              <a:lnSpc>
                <a:spcPct val="96000"/>
              </a:lnSpc>
              <a:buFont typeface="+mj-lt"/>
              <a:buAutoNum type="arabicPeriod"/>
            </a:pPr>
            <a:r>
              <a:rPr lang="ru-RU" sz="800" dirty="0"/>
              <a:t>Субсидия крестьянским (фермерским) хозяйствам на возмещение части затрат на развитие крестьянского (фермерского) хозяйства;</a:t>
            </a:r>
          </a:p>
          <a:p>
            <a:pPr indent="180975" algn="just">
              <a:lnSpc>
                <a:spcPct val="96000"/>
              </a:lnSpc>
              <a:buFont typeface="+mj-lt"/>
              <a:buAutoNum type="arabicPeriod"/>
            </a:pPr>
            <a:r>
              <a:rPr lang="ru-RU" sz="800" dirty="0"/>
              <a:t>Гранты крестьянским (фермерским) хозяйствам, в том числе созданным участниками и ветеранами специальной военной операции, на развитие крестьянского (фермерского) хозяйства;</a:t>
            </a:r>
          </a:p>
          <a:p>
            <a:pPr indent="180975" algn="just">
              <a:lnSpc>
                <a:spcPct val="96000"/>
              </a:lnSpc>
              <a:buFont typeface="+mj-lt"/>
              <a:buAutoNum type="arabicPeriod"/>
            </a:pPr>
            <a:r>
              <a:rPr lang="ru-RU" sz="800" dirty="0"/>
              <a:t>Субсидия сельскохозяйственным потребительским кооперативам на возмещение части затрат, связанных с их развитием;</a:t>
            </a:r>
          </a:p>
          <a:p>
            <a:pPr indent="180975" algn="just">
              <a:lnSpc>
                <a:spcPct val="96000"/>
              </a:lnSpc>
              <a:buFont typeface="+mj-lt"/>
              <a:buAutoNum type="arabicPeriod"/>
            </a:pPr>
            <a:r>
              <a:rPr lang="ru-RU" sz="800" dirty="0"/>
              <a:t>Гранты сельскохозяйственным потребительским кооперативам на развитие сельскохозяйственного потребительского кооператива;</a:t>
            </a:r>
          </a:p>
          <a:p>
            <a:pPr indent="180975" algn="just">
              <a:lnSpc>
                <a:spcPct val="96000"/>
              </a:lnSpc>
              <a:buFont typeface="+mj-lt"/>
              <a:buAutoNum type="arabicPeriod"/>
            </a:pPr>
            <a:r>
              <a:rPr lang="ru-RU" sz="800" dirty="0"/>
              <a:t>Субсидия на возмещение части затрат, связанных с производством и реализацией хлеба и хлебобулочных изделий;</a:t>
            </a:r>
          </a:p>
          <a:p>
            <a:pPr indent="180975" algn="just">
              <a:lnSpc>
                <a:spcPct val="96000"/>
              </a:lnSpc>
              <a:buFont typeface="+mj-lt"/>
              <a:buAutoNum type="arabicPeriod"/>
            </a:pPr>
            <a:r>
              <a:rPr lang="ru-RU" sz="800" dirty="0"/>
              <a:t>Субсидия на финансовое обеспечение части затрат, связанных с реализацией проекта по внедрению </a:t>
            </a:r>
            <a:r>
              <a:rPr lang="ru-RU" sz="800" dirty="0" err="1"/>
              <a:t>газопоршневой</a:t>
            </a:r>
            <a:r>
              <a:rPr lang="ru-RU" sz="800" dirty="0"/>
              <a:t> установки.</a:t>
            </a:r>
            <a:endParaRPr lang="ru-RU" sz="800" dirty="0"/>
          </a:p>
        </p:txBody>
      </p:sp>
      <p:sp>
        <p:nvSpPr>
          <p:cNvPr id="11" name="Прямоугольник 10"/>
          <p:cNvSpPr/>
          <p:nvPr/>
        </p:nvSpPr>
        <p:spPr>
          <a:xfrm>
            <a:off x="2596646" y="4705373"/>
            <a:ext cx="2287223" cy="683200"/>
          </a:xfrm>
          <a:prstGeom prst="rect">
            <a:avLst/>
          </a:prstGeom>
        </p:spPr>
        <p:txBody>
          <a:bodyPr wrap="square">
            <a:spAutoFit/>
          </a:bodyPr>
          <a:lstStyle/>
          <a:p>
            <a:pPr indent="180975" algn="just">
              <a:lnSpc>
                <a:spcPct val="96000"/>
              </a:lnSpc>
              <a:buFont typeface="+mj-lt"/>
              <a:buAutoNum type="arabicPeriod"/>
            </a:pPr>
            <a:r>
              <a:rPr lang="ru-RU" sz="800" dirty="0"/>
              <a:t>Субсидия на создание и (или) модернизацию объектов агропромышленного комплекса;</a:t>
            </a:r>
          </a:p>
          <a:p>
            <a:pPr indent="180975" algn="just">
              <a:lnSpc>
                <a:spcPct val="96000"/>
              </a:lnSpc>
              <a:buFont typeface="+mj-lt"/>
              <a:buAutoNum type="arabicPeriod"/>
            </a:pPr>
            <a:r>
              <a:rPr lang="ru-RU" sz="800" dirty="0"/>
              <a:t>Субсидия на создание объектов для хранения льнотресты.</a:t>
            </a:r>
            <a:endParaRPr lang="ru-RU" sz="800" spc="-5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43346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2771" y="149926"/>
            <a:ext cx="1030287" cy="96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275" y="4777239"/>
            <a:ext cx="2298700" cy="201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775" y="1300163"/>
            <a:ext cx="2451100"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38" y="1392238"/>
            <a:ext cx="2676525"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3675" y="2309814"/>
            <a:ext cx="2273300" cy="1775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2" name="Picture 1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68587" y="1314451"/>
            <a:ext cx="2347913"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3" name="Picture 1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82829" y="1232508"/>
            <a:ext cx="1968500"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4" name="Picture 1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71795" y="1830996"/>
            <a:ext cx="2352675"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6" name="Picture 1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149850" y="1314451"/>
            <a:ext cx="2328863"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7" name="Picture 1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149850" y="1381125"/>
            <a:ext cx="22621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9" name="Picture 2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191536" y="1930545"/>
            <a:ext cx="2287177" cy="1957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70" name="Picture 2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79613" y="153101"/>
            <a:ext cx="5499100"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71" name="Picture 2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979613" y="65088"/>
            <a:ext cx="551179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72" name="Picture 2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214404" y="5381959"/>
            <a:ext cx="1262063"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513634" y="5251539"/>
            <a:ext cx="3029093" cy="4247317"/>
          </a:xfrm>
          <a:prstGeom prst="rect">
            <a:avLst/>
          </a:prstGeom>
        </p:spPr>
        <p:txBody>
          <a:bodyPr wrap="square">
            <a:spAutoFit/>
          </a:bodyPr>
          <a:lstStyle/>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endParaRPr lang="ru-RU" b="1" i="1" dirty="0">
              <a:solidFill>
                <a:srgbClr val="339533"/>
              </a:solidFill>
              <a:latin typeface="Open Sans Semibold" pitchFamily="34" charset="0"/>
              <a:cs typeface="Open Sans Semibold" pitchFamily="34" charset="0"/>
            </a:endParaRPr>
          </a:p>
          <a:p>
            <a:pPr lvl="0">
              <a:defRPr/>
            </a:pPr>
            <a:endParaRPr lang="ru-RU" b="1" i="1" dirty="0" smtClean="0">
              <a:solidFill>
                <a:srgbClr val="339533"/>
              </a:solidFill>
              <a:latin typeface="Open Sans Semibold" pitchFamily="34" charset="0"/>
              <a:cs typeface="Open Sans Semibold" pitchFamily="34" charset="0"/>
            </a:endParaRPr>
          </a:p>
          <a:p>
            <a:pPr lvl="0">
              <a:defRPr/>
            </a:pPr>
            <a:r>
              <a:rPr lang="ru-RU" b="1" i="1" dirty="0">
                <a:solidFill>
                  <a:srgbClr val="339533"/>
                </a:solidFill>
                <a:latin typeface="Open Sans Semibold" pitchFamily="34" charset="0"/>
                <a:cs typeface="Open Sans Semibold" pitchFamily="34" charset="0"/>
              </a:rPr>
              <a:t> </a:t>
            </a:r>
            <a:r>
              <a:rPr lang="ru-RU" b="1" i="1" dirty="0" smtClean="0">
                <a:solidFill>
                  <a:srgbClr val="339533"/>
                </a:solidFill>
                <a:latin typeface="Open Sans Semibold" pitchFamily="34" charset="0"/>
                <a:cs typeface="Open Sans Semibold" pitchFamily="34" charset="0"/>
              </a:rPr>
              <a:t>                                                                                 20</a:t>
            </a:r>
            <a:endParaRPr lang="ru-RU" b="1" i="1" dirty="0">
              <a:solidFill>
                <a:srgbClr val="339533"/>
              </a:solidFill>
              <a:latin typeface="Open Sans Semibold" pitchFamily="34" charset="0"/>
              <a:cs typeface="Open Sans Semibold" pitchFamily="34" charset="0"/>
            </a:endParaRPr>
          </a:p>
        </p:txBody>
      </p:sp>
      <p:pic>
        <p:nvPicPr>
          <p:cNvPr id="22" name="Рисунок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
        <p:nvSpPr>
          <p:cNvPr id="2" name="Прямоугольник 1"/>
          <p:cNvSpPr/>
          <p:nvPr/>
        </p:nvSpPr>
        <p:spPr>
          <a:xfrm>
            <a:off x="264770" y="2371289"/>
            <a:ext cx="2144193" cy="1628587"/>
          </a:xfrm>
          <a:prstGeom prst="rect">
            <a:avLst/>
          </a:prstGeom>
        </p:spPr>
        <p:txBody>
          <a:bodyPr wrap="square">
            <a:spAutoFit/>
          </a:bodyPr>
          <a:lstStyle/>
          <a:p>
            <a:pPr indent="180975" algn="just">
              <a:lnSpc>
                <a:spcPct val="96000"/>
              </a:lnSpc>
              <a:buFont typeface="+mj-lt"/>
              <a:buAutoNum type="arabicPeriod"/>
            </a:pPr>
            <a:r>
              <a:rPr lang="ru-RU" sz="800" dirty="0"/>
              <a:t>Субсидия на возмещение части затрат на проведение </a:t>
            </a:r>
            <a:r>
              <a:rPr lang="ru-RU" sz="800" dirty="0" err="1"/>
              <a:t>культуртехнических</a:t>
            </a:r>
            <a:r>
              <a:rPr lang="ru-RU" sz="800" dirty="0"/>
              <a:t> мероприятий на выбывших сельскохозяйственных угодьях, вовлекаемых в сельскохозяйственный оборот;</a:t>
            </a:r>
          </a:p>
          <a:p>
            <a:pPr indent="180975" algn="just">
              <a:lnSpc>
                <a:spcPct val="96000"/>
              </a:lnSpc>
              <a:buFont typeface="+mj-lt"/>
              <a:buAutoNum type="arabicPeriod"/>
            </a:pPr>
            <a:r>
              <a:rPr lang="ru-RU" sz="800" dirty="0"/>
              <a:t>Субсидия на проведение мероприятий в области известкования кислых почв на пашне;</a:t>
            </a:r>
          </a:p>
          <a:p>
            <a:pPr indent="180975" algn="just">
              <a:lnSpc>
                <a:spcPct val="96000"/>
              </a:lnSpc>
              <a:buFont typeface="+mj-lt"/>
              <a:buAutoNum type="arabicPeriod"/>
            </a:pPr>
            <a:r>
              <a:rPr lang="ru-RU" sz="800" dirty="0"/>
              <a:t>Субсидии бюджетам муниципальных образований на подготовку проектов межевания земельных участков и на проведение кадастровых работ.</a:t>
            </a:r>
          </a:p>
        </p:txBody>
      </p:sp>
      <p:sp>
        <p:nvSpPr>
          <p:cNvPr id="4" name="Прямоугольник 3"/>
          <p:cNvSpPr/>
          <p:nvPr/>
        </p:nvSpPr>
        <p:spPr>
          <a:xfrm>
            <a:off x="2739682" y="1930544"/>
            <a:ext cx="2276818" cy="2692147"/>
          </a:xfrm>
          <a:prstGeom prst="rect">
            <a:avLst/>
          </a:prstGeom>
        </p:spPr>
        <p:txBody>
          <a:bodyPr wrap="square">
            <a:spAutoFit/>
          </a:bodyPr>
          <a:lstStyle/>
          <a:p>
            <a:pPr algn="just">
              <a:lnSpc>
                <a:spcPct val="96000"/>
              </a:lnSpc>
            </a:pPr>
            <a:r>
              <a:rPr lang="ru-RU" sz="800" dirty="0"/>
              <a:t>1. Субсидия для </a:t>
            </a:r>
            <a:r>
              <a:rPr lang="ru-RU" sz="800" dirty="0" err="1"/>
              <a:t>софинансирования</a:t>
            </a:r>
            <a:r>
              <a:rPr lang="ru-RU" sz="800" dirty="0"/>
              <a:t> расходов бюджетов муниципальных образований Смоленской области на строительство (приобретение) жилого помещения (жилого дома) на сельских территориях, территориях опорных населенных пунктов, предоставляемого гражданам Российской Федерации, проживающим на сельских территориях, территориях опорных населенных пунктов, по договору найма жилого помещения;</a:t>
            </a:r>
          </a:p>
          <a:p>
            <a:pPr algn="just">
              <a:lnSpc>
                <a:spcPct val="96000"/>
              </a:lnSpc>
            </a:pPr>
            <a:r>
              <a:rPr lang="ru-RU" sz="800" dirty="0"/>
              <a:t>2. Субсидия для </a:t>
            </a:r>
            <a:r>
              <a:rPr lang="ru-RU" sz="800" dirty="0" err="1"/>
              <a:t>софинансирования</a:t>
            </a:r>
            <a:r>
              <a:rPr lang="ru-RU" sz="800" dirty="0"/>
              <a:t> расходов бюджетов муниципальных образований Смоленской области на реализацию мероприятий по благоустройству сельских территорий; </a:t>
            </a:r>
          </a:p>
          <a:p>
            <a:pPr algn="just">
              <a:lnSpc>
                <a:spcPct val="96000"/>
              </a:lnSpc>
            </a:pPr>
            <a:r>
              <a:rPr lang="ru-RU" sz="800" dirty="0"/>
              <a:t>3. Субсидия для </a:t>
            </a:r>
            <a:r>
              <a:rPr lang="ru-RU" sz="800" dirty="0" err="1"/>
              <a:t>софинансирования</a:t>
            </a:r>
            <a:r>
              <a:rPr lang="ru-RU" sz="800" dirty="0"/>
              <a:t> расходов бюджетов муниципальных образований Смоленской области на реализацию долгосрочных планов социально-экономического развития сельских агломераций.</a:t>
            </a:r>
            <a:endParaRPr lang="ru-RU" sz="800" dirty="0"/>
          </a:p>
        </p:txBody>
      </p:sp>
      <p:sp>
        <p:nvSpPr>
          <p:cNvPr id="8" name="Прямоугольник 7"/>
          <p:cNvSpPr/>
          <p:nvPr/>
        </p:nvSpPr>
        <p:spPr>
          <a:xfrm>
            <a:off x="5223666" y="1988141"/>
            <a:ext cx="2220502" cy="1746760"/>
          </a:xfrm>
          <a:prstGeom prst="rect">
            <a:avLst/>
          </a:prstGeom>
        </p:spPr>
        <p:txBody>
          <a:bodyPr wrap="square">
            <a:spAutoFit/>
          </a:bodyPr>
          <a:lstStyle/>
          <a:p>
            <a:pPr indent="180975" algn="just" defTabSz="755934">
              <a:lnSpc>
                <a:spcPct val="96000"/>
              </a:lnSpc>
              <a:buFont typeface="+mj-lt"/>
              <a:buAutoNum type="arabicPeriod"/>
            </a:pPr>
            <a:r>
              <a:rPr lang="ru-RU" sz="800" dirty="0"/>
              <a:t>Выплата единовременного областного государственного пособия молодым специалистам, являющимся гражданами Российской Федерации, работающим в сельскохозяйственных организациях, крестьянских (фермерских) хозяйствах, областных государственных организациях ветеринарии, у индивидуальных предпринимателей;</a:t>
            </a:r>
          </a:p>
          <a:p>
            <a:pPr indent="180975" algn="just" defTabSz="755934">
              <a:lnSpc>
                <a:spcPct val="96000"/>
              </a:lnSpc>
              <a:buFont typeface="+mj-lt"/>
              <a:buAutoNum type="arabicPeriod"/>
            </a:pPr>
            <a:r>
              <a:rPr lang="ru-RU" sz="800" dirty="0"/>
              <a:t> Предоставление ежемесячных выплат молодым специалистам, работающим в сельскохозяйственных организациях, крестьянских (фермерских) хозяйствах и у индивидуальных предпринимателей.</a:t>
            </a:r>
          </a:p>
        </p:txBody>
      </p:sp>
      <p:sp>
        <p:nvSpPr>
          <p:cNvPr id="9" name="Прямоугольник 8"/>
          <p:cNvSpPr/>
          <p:nvPr/>
        </p:nvSpPr>
        <p:spPr>
          <a:xfrm>
            <a:off x="216205" y="4777239"/>
            <a:ext cx="2228237" cy="1899494"/>
          </a:xfrm>
          <a:prstGeom prst="rect">
            <a:avLst/>
          </a:prstGeom>
        </p:spPr>
        <p:txBody>
          <a:bodyPr wrap="square">
            <a:spAutoFit/>
          </a:bodyPr>
          <a:lstStyle/>
          <a:p>
            <a:pPr algn="just">
              <a:lnSpc>
                <a:spcPct val="96000"/>
              </a:lnSpc>
            </a:pPr>
            <a:r>
              <a:rPr lang="ru-RU" sz="800" dirty="0"/>
              <a:t>Субсидии сельскохозяйственным товаропроизводителям (кроме граждан, ведущих личное подсобное хозяйство) на возмещение части затрат, связанных с обеспечением квалифицированными специалистами по направления:</a:t>
            </a:r>
          </a:p>
          <a:p>
            <a:pPr marL="171450" indent="-171450" algn="just">
              <a:buFontTx/>
              <a:buChar char="-"/>
            </a:pPr>
            <a:r>
              <a:rPr lang="ru-RU" sz="800" dirty="0"/>
              <a:t>оплаты труда и проживания студентов, привлеченных для прохождения практики;</a:t>
            </a:r>
          </a:p>
          <a:p>
            <a:pPr marL="171450" indent="-171450" algn="just">
              <a:buFontTx/>
              <a:buChar char="-"/>
            </a:pPr>
            <a:r>
              <a:rPr lang="ru-RU" sz="800" dirty="0"/>
              <a:t>по заключенным ученическим и целевым договорам;</a:t>
            </a:r>
          </a:p>
          <a:p>
            <a:pPr marL="171450" indent="-171450" algn="just">
              <a:buFontTx/>
              <a:buChar char="-"/>
            </a:pPr>
            <a:r>
              <a:rPr lang="ru-RU" sz="800" dirty="0"/>
              <a:t>стимулирующих выплат квалифицированным работникам;</a:t>
            </a:r>
          </a:p>
          <a:p>
            <a:pPr marL="171450" indent="-171450" algn="just">
              <a:lnSpc>
                <a:spcPct val="96000"/>
              </a:lnSpc>
              <a:buFontTx/>
              <a:buChar char="-"/>
            </a:pPr>
            <a:r>
              <a:rPr lang="ru-RU" sz="800" dirty="0"/>
              <a:t>созданием агротехнологических  классов в общеобразовательных организациях.</a:t>
            </a:r>
            <a:endParaRPr lang="ru-RU" sz="800" dirty="0"/>
          </a:p>
        </p:txBody>
      </p:sp>
      <p:sp>
        <p:nvSpPr>
          <p:cNvPr id="28" name="TextBox 27"/>
          <p:cNvSpPr txBox="1"/>
          <p:nvPr/>
        </p:nvSpPr>
        <p:spPr>
          <a:xfrm>
            <a:off x="168275" y="4345692"/>
            <a:ext cx="229870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Кадры в АПК</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3613244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713" y="1370501"/>
            <a:ext cx="2291776" cy="2315099"/>
          </a:xfrm>
          <a:prstGeom prst="rect">
            <a:avLst/>
          </a:prstGeom>
        </p:spPr>
      </p:pic>
      <p:pic>
        <p:nvPicPr>
          <p:cNvPr id="17" name="Рисунок 16"/>
          <p:cNvPicPr>
            <a:picLocks noChangeAspect="1"/>
          </p:cNvPicPr>
          <p:nvPr/>
        </p:nvPicPr>
        <p:blipFill>
          <a:blip r:embed="rId3" cstate="print"/>
          <a:stretch>
            <a:fillRect/>
          </a:stretch>
        </p:blipFill>
        <p:spPr>
          <a:xfrm>
            <a:off x="2061031" y="156238"/>
            <a:ext cx="5498644" cy="625060"/>
          </a:xfrm>
          <a:prstGeom prst="rect">
            <a:avLst/>
          </a:prstGeom>
        </p:spPr>
      </p:pic>
      <p:sp>
        <p:nvSpPr>
          <p:cNvPr id="18" name="TextBox 17"/>
          <p:cNvSpPr txBox="1"/>
          <p:nvPr/>
        </p:nvSpPr>
        <p:spPr>
          <a:xfrm>
            <a:off x="2061031" y="181133"/>
            <a:ext cx="5498644" cy="553998"/>
          </a:xfrm>
          <a:prstGeom prst="rect">
            <a:avLst/>
          </a:prstGeom>
          <a:noFill/>
        </p:spPr>
        <p:txBody>
          <a:bodyPr wrap="square" rtlCol="0">
            <a:spAutoFit/>
          </a:bodyPr>
          <a:lstStyle/>
          <a:p>
            <a:pPr algn="ctr"/>
            <a:r>
              <a:rPr lang="ru-RU" sz="15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Обращение </a:t>
            </a:r>
            <a:r>
              <a:rPr lang="ru-RU" sz="15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Главы  муниципального образования «Ельнинский муниципальный округ» Смоленской области</a:t>
            </a:r>
          </a:p>
        </p:txBody>
      </p:sp>
      <p:sp>
        <p:nvSpPr>
          <p:cNvPr id="19" name="TextBox 18"/>
          <p:cNvSpPr txBox="1"/>
          <p:nvPr/>
        </p:nvSpPr>
        <p:spPr>
          <a:xfrm>
            <a:off x="7257989" y="7190343"/>
            <a:ext cx="311304"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1" name="TextBox 20"/>
          <p:cNvSpPr txBox="1"/>
          <p:nvPr/>
        </p:nvSpPr>
        <p:spPr>
          <a:xfrm>
            <a:off x="3024553" y="1522802"/>
            <a:ext cx="4233435" cy="2400657"/>
          </a:xfrm>
          <a:prstGeom prst="rect">
            <a:avLst/>
          </a:prstGeom>
          <a:noFill/>
        </p:spPr>
        <p:txBody>
          <a:bodyPr wrap="square" rtlCol="0">
            <a:spAutoFit/>
          </a:bodyPr>
          <a:lstStyle/>
          <a:p>
            <a:pPr indent="363538" algn="just"/>
            <a:r>
              <a:rPr lang="ru-RU" sz="1250" dirty="0" smtClean="0">
                <a:latin typeface="Open Sans" pitchFamily="34" charset="0"/>
                <a:ea typeface="Open Sans" pitchFamily="34" charset="0"/>
                <a:cs typeface="Open Sans" pitchFamily="34" charset="0"/>
              </a:rPr>
              <a:t>Искренне рад возможности представить Вам инвестиционный паспорт муниципального образования «Ельнинский муниципальный округ» Смоленской области.</a:t>
            </a:r>
          </a:p>
          <a:p>
            <a:pPr indent="363538" algn="just"/>
            <a:r>
              <a:rPr lang="ru-RU" sz="1250" dirty="0" smtClean="0">
                <a:latin typeface="Open Sans" pitchFamily="34" charset="0"/>
                <a:ea typeface="Open Sans" pitchFamily="34" charset="0"/>
                <a:cs typeface="Open Sans" pitchFamily="34" charset="0"/>
              </a:rPr>
              <a:t>Из года в год мы стараемся привлечь в наш муниципальный округ как можно больше инвесторов.</a:t>
            </a:r>
          </a:p>
          <a:p>
            <a:pPr indent="363538" algn="just"/>
            <a:r>
              <a:rPr lang="ru-RU" sz="1250" dirty="0" smtClean="0">
                <a:latin typeface="Open Sans" pitchFamily="34" charset="0"/>
                <a:ea typeface="Open Sans" pitchFamily="34" charset="0"/>
                <a:cs typeface="Open Sans" pitchFamily="34" charset="0"/>
              </a:rPr>
              <a:t>Администрация Ельнинского муниципального округа делает все возможное, чтобы не только сохранить, но и повысить темпы экономического развития. Интересы инвесторов защищены и гарантированы на правовом уровне.</a:t>
            </a:r>
            <a:endParaRPr lang="ru-RU" sz="1250" dirty="0">
              <a:latin typeface="Open Sans" pitchFamily="34" charset="0"/>
              <a:ea typeface="Open Sans" pitchFamily="34" charset="0"/>
              <a:cs typeface="Open Sans" pitchFamily="34" charset="0"/>
            </a:endParaRPr>
          </a:p>
          <a:p>
            <a:pPr indent="363538" algn="just"/>
            <a:r>
              <a:rPr lang="ru-RU" sz="1250" dirty="0" smtClean="0">
                <a:latin typeface="Open Sans" pitchFamily="34" charset="0"/>
                <a:ea typeface="Open Sans" pitchFamily="34" charset="0"/>
                <a:cs typeface="Open Sans" pitchFamily="34" charset="0"/>
              </a:rPr>
              <a:t>Привлечение инвестиций в экономику округа является одним из приоритетов в деятельности Администрации Ельнинского муниципального округа.</a:t>
            </a:r>
          </a:p>
        </p:txBody>
      </p:sp>
      <p:sp>
        <p:nvSpPr>
          <p:cNvPr id="22" name="TextBox 21"/>
          <p:cNvSpPr txBox="1"/>
          <p:nvPr/>
        </p:nvSpPr>
        <p:spPr>
          <a:xfrm>
            <a:off x="371241" y="3792226"/>
            <a:ext cx="2422465" cy="523220"/>
          </a:xfrm>
          <a:prstGeom prst="rect">
            <a:avLst/>
          </a:prstGeom>
          <a:noFill/>
        </p:spPr>
        <p:txBody>
          <a:bodyPr wrap="square" rtlCol="0">
            <a:spAutoFit/>
          </a:bodyPr>
          <a:lstStyle/>
          <a:p>
            <a:pPr algn="ctr"/>
            <a:r>
              <a:rPr lang="ru-RU" sz="1400" dirty="0" err="1"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Мищенков</a:t>
            </a:r>
            <a:endParaRPr lang="ru-RU" sz="14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14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Николай Данилович</a:t>
            </a:r>
            <a:endPar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3" name="TextBox 22"/>
          <p:cNvSpPr txBox="1"/>
          <p:nvPr/>
        </p:nvSpPr>
        <p:spPr>
          <a:xfrm>
            <a:off x="4031576" y="1073157"/>
            <a:ext cx="2334760" cy="307777"/>
          </a:xfrm>
          <a:prstGeom prst="rect">
            <a:avLst/>
          </a:prstGeom>
          <a:noFill/>
        </p:spPr>
        <p:txBody>
          <a:bodyPr wrap="square" rtlCol="0">
            <a:spAutoFit/>
          </a:bodyPr>
          <a:lstStyle/>
          <a:p>
            <a:pPr algn="ctr"/>
            <a:r>
              <a:rPr lang="ru-RU" sz="14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Уважаемые инвесторы!</a:t>
            </a:r>
            <a:endPar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4" name="TextBox 23"/>
          <p:cNvSpPr txBox="1"/>
          <p:nvPr/>
        </p:nvSpPr>
        <p:spPr>
          <a:xfrm>
            <a:off x="1055914" y="6265545"/>
            <a:ext cx="4462861" cy="538026"/>
          </a:xfrm>
          <a:prstGeom prst="rect">
            <a:avLst/>
          </a:prstGeom>
          <a:noFill/>
        </p:spPr>
        <p:txBody>
          <a:bodyPr wrap="square" rtlCol="0">
            <a:spAutoFit/>
          </a:bodyPr>
          <a:lstStyle/>
          <a:p>
            <a:pPr algn="ct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Добро пожаловать в Ельнинский </a:t>
            </a:r>
            <a:r>
              <a:rPr lang="ru-RU" sz="14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муниципальный округ!</a:t>
            </a:r>
            <a:endPar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3" name="TextBox 12"/>
          <p:cNvSpPr txBox="1"/>
          <p:nvPr/>
        </p:nvSpPr>
        <p:spPr>
          <a:xfrm>
            <a:off x="543662" y="5312805"/>
            <a:ext cx="6246021" cy="861774"/>
          </a:xfrm>
          <a:prstGeom prst="rect">
            <a:avLst/>
          </a:prstGeom>
          <a:noFill/>
        </p:spPr>
        <p:txBody>
          <a:bodyPr wrap="square" rtlCol="0">
            <a:spAutoFit/>
          </a:bodyPr>
          <a:lstStyle/>
          <a:p>
            <a:pPr algn="just"/>
            <a:r>
              <a:rPr lang="ru-RU" sz="1200" dirty="0" smtClean="0">
                <a:latin typeface="Open Sans" pitchFamily="34" charset="0"/>
                <a:ea typeface="Open Sans" pitchFamily="34" charset="0"/>
                <a:cs typeface="Open Sans" pitchFamily="34" charset="0"/>
              </a:rPr>
              <a:t>       </a:t>
            </a:r>
            <a:r>
              <a:rPr lang="ru-RU" sz="1250" dirty="0" smtClean="0">
                <a:latin typeface="Open Sans" pitchFamily="34" charset="0"/>
                <a:ea typeface="Open Sans" pitchFamily="34" charset="0"/>
                <a:cs typeface="Open Sans" pitchFamily="34" charset="0"/>
              </a:rPr>
              <a:t>Мы ждем от Вас новых идей,  предложений и бизнес – планов, лучшие из которых, уверен, будут успешно реализованы на территории нашего округа.</a:t>
            </a:r>
          </a:p>
          <a:p>
            <a:pPr algn="just"/>
            <a:r>
              <a:rPr lang="ru-RU" sz="1250" dirty="0">
                <a:latin typeface="Open Sans" pitchFamily="34" charset="0"/>
                <a:ea typeface="Open Sans" pitchFamily="34" charset="0"/>
                <a:cs typeface="Open Sans" pitchFamily="34" charset="0"/>
              </a:rPr>
              <a:t> </a:t>
            </a:r>
            <a:r>
              <a:rPr lang="ru-RU" sz="1250" dirty="0" smtClean="0">
                <a:latin typeface="Open Sans" pitchFamily="34" charset="0"/>
                <a:ea typeface="Open Sans" pitchFamily="34" charset="0"/>
                <a:cs typeface="Open Sans" pitchFamily="34" charset="0"/>
              </a:rPr>
              <a:t>      Надеемся, что представленные материалы позволят сделать правильный выбор и по достоинству оценить перспективы взаимовыгодного сотрудничества.</a:t>
            </a:r>
            <a:endParaRPr lang="ru-RU" sz="1250" dirty="0">
              <a:latin typeface="Open Sans" pitchFamily="34" charset="0"/>
              <a:ea typeface="Open Sans" pitchFamily="34" charset="0"/>
              <a:cs typeface="Open Sans" pitchFamily="34" charset="0"/>
            </a:endParaRPr>
          </a:p>
        </p:txBody>
      </p:sp>
      <p:sp>
        <p:nvSpPr>
          <p:cNvPr id="26" name="TextBox 25"/>
          <p:cNvSpPr txBox="1"/>
          <p:nvPr/>
        </p:nvSpPr>
        <p:spPr>
          <a:xfrm>
            <a:off x="785278" y="181133"/>
            <a:ext cx="1480299" cy="938719"/>
          </a:xfrm>
          <a:prstGeom prst="rect">
            <a:avLst/>
          </a:prstGeom>
          <a:noFill/>
        </p:spPr>
        <p:txBody>
          <a:bodyPr wrap="squar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8" name="Рисунок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sp>
        <p:nvSpPr>
          <p:cNvPr id="4" name="Прямоугольник 3"/>
          <p:cNvSpPr/>
          <p:nvPr/>
        </p:nvSpPr>
        <p:spPr>
          <a:xfrm>
            <a:off x="486504" y="4403706"/>
            <a:ext cx="6498550" cy="669414"/>
          </a:xfrm>
          <a:prstGeom prst="rect">
            <a:avLst/>
          </a:prstGeom>
        </p:spPr>
        <p:txBody>
          <a:bodyPr wrap="square">
            <a:spAutoFit/>
          </a:bodyPr>
          <a:lstStyle/>
          <a:p>
            <a:pPr indent="363538" algn="just"/>
            <a:r>
              <a:rPr lang="ru-RU" sz="1250" dirty="0" smtClean="0">
                <a:latin typeface="Open Sans" pitchFamily="34" charset="0"/>
                <a:ea typeface="Open Sans" pitchFamily="34" charset="0"/>
                <a:cs typeface="Open Sans" pitchFamily="34" charset="0"/>
              </a:rPr>
              <a:t>Администрация муниципального округа открыта к сотрудничеству с потенциальными инвесторами. Мы готовы оказать помощь при подборе площадок для реализации проектов, оказать содействие и поддержку на всех этапах их реализации, создать все необходимые условия для бизнеса.</a:t>
            </a:r>
          </a:p>
        </p:txBody>
      </p:sp>
      <p:pic>
        <p:nvPicPr>
          <p:cNvPr id="1027" name="Picture 3" descr="C:\Users\TeemoshenkovaLN\Documents\ReceivedFiles\Абраменкова_АА\1855_oooo.plu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2651" y="1404100"/>
            <a:ext cx="22479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TeemoshenkovaLN\Desktop\Инвестиционный паспорт 2023\от министерства 2\Логотип.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 y="6558750"/>
            <a:ext cx="2796640" cy="983945"/>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282" y="181133"/>
            <a:ext cx="656737" cy="760651"/>
          </a:xfrm>
          <a:prstGeom prst="rect">
            <a:avLst/>
          </a:prstGeom>
        </p:spPr>
      </p:pic>
    </p:spTree>
    <p:extLst>
      <p:ext uri="{BB962C8B-B14F-4D97-AF65-F5344CB8AC3E}">
        <p14:creationId xmlns:p14="http://schemas.microsoft.com/office/powerpoint/2010/main" val="18208906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08774"/>
            <a:ext cx="5467799"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Транспорт</a:t>
            </a:r>
          </a:p>
        </p:txBody>
      </p:sp>
      <p:sp>
        <p:nvSpPr>
          <p:cNvPr id="4" name="TextBox 3"/>
          <p:cNvSpPr txBox="1"/>
          <p:nvPr/>
        </p:nvSpPr>
        <p:spPr>
          <a:xfrm>
            <a:off x="7121735" y="7190343"/>
            <a:ext cx="414024"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21</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33" name="Picture 6" descr="http://tomnosti.info/dorogi-kak-i-pochemu-4/foto/174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00" r="12500"/>
          <a:stretch/>
        </p:blipFill>
        <p:spPr bwMode="auto">
          <a:xfrm>
            <a:off x="371788" y="1146527"/>
            <a:ext cx="983694" cy="958719"/>
          </a:xfrm>
          <a:prstGeom prst="ellipse">
            <a:avLst/>
          </a:prstGeom>
          <a:noFill/>
          <a:extLst>
            <a:ext uri="{909E8E84-426E-40DD-AFC4-6F175D3DCCD1}">
              <a14:hiddenFill xmlns:a14="http://schemas.microsoft.com/office/drawing/2010/main">
                <a:solidFill>
                  <a:srgbClr val="FFFFFF"/>
                </a:solidFill>
              </a14:hiddenFill>
            </a:ext>
          </a:extLst>
        </p:spPr>
      </p:pic>
      <p:pic>
        <p:nvPicPr>
          <p:cNvPr id="34" name="Рисунок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1788" y="1146527"/>
            <a:ext cx="983693" cy="958719"/>
          </a:xfrm>
          <a:prstGeom prst="rect">
            <a:avLst/>
          </a:prstGeom>
        </p:spPr>
      </p:pic>
      <p:pic>
        <p:nvPicPr>
          <p:cNvPr id="35" name="Рисунок 34"/>
          <p:cNvPicPr>
            <a:picLocks noChangeAspect="1"/>
          </p:cNvPicPr>
          <p:nvPr/>
        </p:nvPicPr>
        <p:blipFill>
          <a:blip r:embed="rId6" cstate="print">
            <a:lum bright="70000" contrast="-70000"/>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91614" y="5164544"/>
            <a:ext cx="2455893" cy="866142"/>
          </a:xfrm>
          <a:prstGeom prst="rect">
            <a:avLst/>
          </a:prstGeom>
        </p:spPr>
      </p:pic>
      <p:sp>
        <p:nvSpPr>
          <p:cNvPr id="37" name="TextBox 36"/>
          <p:cNvSpPr txBox="1"/>
          <p:nvPr/>
        </p:nvSpPr>
        <p:spPr>
          <a:xfrm>
            <a:off x="100979" y="4641324"/>
            <a:ext cx="2891749" cy="523220"/>
          </a:xfrm>
          <a:prstGeom prst="rect">
            <a:avLst/>
          </a:prstGeom>
          <a:noFill/>
        </p:spPr>
        <p:txBody>
          <a:bodyPr wrap="square" rtlCol="0">
            <a:spAutoFit/>
          </a:bodyPr>
          <a:lstStyle/>
          <a:p>
            <a:pPr algn="ctr"/>
            <a:r>
              <a:rPr lang="ru-RU" sz="14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Автодороги в муниципальной собственности:</a:t>
            </a:r>
            <a:endPar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3" name="Рисунок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6154" y="3980478"/>
            <a:ext cx="469038" cy="536734"/>
          </a:xfrm>
          <a:prstGeom prst="rect">
            <a:avLst/>
          </a:prstGeom>
        </p:spPr>
      </p:pic>
      <p:sp>
        <p:nvSpPr>
          <p:cNvPr id="44" name="Прямоугольник 43"/>
          <p:cNvSpPr/>
          <p:nvPr/>
        </p:nvSpPr>
        <p:spPr>
          <a:xfrm>
            <a:off x="904212" y="4104531"/>
            <a:ext cx="2691601" cy="307777"/>
          </a:xfrm>
          <a:prstGeom prst="rect">
            <a:avLst/>
          </a:prstGeom>
        </p:spPr>
        <p:txBody>
          <a:bodyPr wrap="square">
            <a:spAutoFit/>
          </a:bodyPr>
          <a:lstStyle/>
          <a:p>
            <a:r>
              <a:rPr lang="ru-RU" sz="14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Смоленск-Сухиничи</a:t>
            </a:r>
            <a:endPar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5" name="TextBox 44"/>
          <p:cNvSpPr txBox="1"/>
          <p:nvPr/>
        </p:nvSpPr>
        <p:spPr>
          <a:xfrm>
            <a:off x="1305259" y="1146527"/>
            <a:ext cx="1767550" cy="830997"/>
          </a:xfrm>
          <a:prstGeom prst="rect">
            <a:avLst/>
          </a:prstGeom>
          <a:noFill/>
        </p:spPr>
        <p:txBody>
          <a:bodyPr wrap="square" rtlCol="0">
            <a:spAutoFit/>
          </a:bodyPr>
          <a:lstStyle/>
          <a:p>
            <a:pPr algn="ctr"/>
            <a:r>
              <a:rPr lang="ru-RU" sz="16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Общая протяженность дорог</a:t>
            </a:r>
            <a:endPar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6" name="TextBox 45"/>
          <p:cNvSpPr txBox="1"/>
          <p:nvPr/>
        </p:nvSpPr>
        <p:spPr>
          <a:xfrm>
            <a:off x="106326" y="5578226"/>
            <a:ext cx="2659507" cy="369332"/>
          </a:xfrm>
          <a:prstGeom prst="rect">
            <a:avLst/>
          </a:prstGeom>
          <a:noFill/>
        </p:spPr>
        <p:txBody>
          <a:bodyPr wrap="square" rtlCol="0">
            <a:spAutoFit/>
          </a:bodyPr>
          <a:lstStyle/>
          <a:p>
            <a:pPr algn="ctr"/>
            <a:r>
              <a:rPr lang="ru-RU" dirty="0" smtClean="0">
                <a:solidFill>
                  <a:srgbClr val="0236AA"/>
                </a:solidFill>
                <a:latin typeface="Open Sans Semibold" panose="020B0706030804020204" pitchFamily="34" charset="0"/>
                <a:ea typeface="Open Sans Semibold" panose="020B0706030804020204" pitchFamily="34" charset="0"/>
                <a:cs typeface="Open Sans Semibold" panose="020B0706030804020204" pitchFamily="34" charset="0"/>
              </a:rPr>
              <a:t>119,8 км </a:t>
            </a:r>
            <a:r>
              <a:rPr lang="ru-RU" sz="1200" dirty="0" smtClean="0">
                <a:latin typeface="Open Sans Semibold" panose="020B0706030804020204" pitchFamily="34" charset="0"/>
                <a:ea typeface="Open Sans Semibold" panose="020B0706030804020204" pitchFamily="34" charset="0"/>
                <a:cs typeface="Open Sans Semibold" panose="020B0706030804020204" pitchFamily="34" charset="0"/>
              </a:rPr>
              <a:t>асфальтобетонные</a:t>
            </a:r>
            <a:endParaRPr lang="ru-RU"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8" name="TextBox 47"/>
          <p:cNvSpPr txBox="1"/>
          <p:nvPr/>
        </p:nvSpPr>
        <p:spPr>
          <a:xfrm>
            <a:off x="223510" y="5208894"/>
            <a:ext cx="2373193" cy="369332"/>
          </a:xfrm>
          <a:prstGeom prst="rect">
            <a:avLst/>
          </a:prstGeom>
          <a:noFill/>
        </p:spPr>
        <p:txBody>
          <a:bodyPr wrap="square" rtlCol="0">
            <a:spAutoFit/>
          </a:bodyPr>
          <a:lstStyle/>
          <a:p>
            <a:pPr algn="ctr"/>
            <a:r>
              <a:rPr lang="ru-RU" dirty="0" smtClean="0">
                <a:solidFill>
                  <a:srgbClr val="0236AA"/>
                </a:solidFill>
                <a:latin typeface="Open Sans Semibold" panose="020B0706030804020204" pitchFamily="34" charset="0"/>
                <a:ea typeface="Open Sans Semibold" panose="020B0706030804020204" pitchFamily="34" charset="0"/>
                <a:cs typeface="Open Sans Semibold" panose="020B0706030804020204" pitchFamily="34" charset="0"/>
              </a:rPr>
              <a:t>143,8 км  </a:t>
            </a:r>
            <a:r>
              <a:rPr lang="ru-RU" sz="1200" dirty="0" smtClean="0">
                <a:latin typeface="Open Sans Semibold" panose="020B0706030804020204" pitchFamily="34" charset="0"/>
                <a:ea typeface="Open Sans Semibold" panose="020B0706030804020204" pitchFamily="34" charset="0"/>
                <a:cs typeface="Open Sans Semibold" panose="020B0706030804020204" pitchFamily="34" charset="0"/>
              </a:rPr>
              <a:t>грунтовые</a:t>
            </a:r>
            <a:endParaRPr lang="ru-RU"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9" name="TextBox 48"/>
          <p:cNvSpPr txBox="1"/>
          <p:nvPr/>
        </p:nvSpPr>
        <p:spPr>
          <a:xfrm>
            <a:off x="100979" y="3624660"/>
            <a:ext cx="3891900" cy="369332"/>
          </a:xfrm>
          <a:prstGeom prst="rect">
            <a:avLst/>
          </a:prstGeom>
          <a:noFill/>
        </p:spPr>
        <p:txBody>
          <a:bodyPr wrap="square" rtlCol="0">
            <a:spAutoFit/>
          </a:bodyPr>
          <a:lstStyle/>
          <a:p>
            <a:r>
              <a:rPr lang="ru-RU" b="1" dirty="0">
                <a:solidFill>
                  <a:srgbClr val="245776"/>
                </a:solidFill>
                <a:latin typeface="Open Sans" panose="020B0606030504020204" pitchFamily="34" charset="0"/>
                <a:ea typeface="Open Sans" panose="020B0606030504020204" pitchFamily="34" charset="0"/>
                <a:cs typeface="Open Sans" panose="020B0606030504020204" pitchFamily="34" charset="0"/>
              </a:rPr>
              <a:t>1</a:t>
            </a:r>
            <a:r>
              <a:rPr lang="ru-RU"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 </a:t>
            </a:r>
            <a:r>
              <a:rPr lang="ru-RU" sz="1500"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железнодорожная магистраль:</a:t>
            </a:r>
          </a:p>
        </p:txBody>
      </p:sp>
      <p:sp>
        <p:nvSpPr>
          <p:cNvPr id="50" name="Прямоугольник 49"/>
          <p:cNvSpPr/>
          <p:nvPr/>
        </p:nvSpPr>
        <p:spPr>
          <a:xfrm>
            <a:off x="285357" y="1362156"/>
            <a:ext cx="1163869" cy="677108"/>
          </a:xfrm>
          <a:prstGeom prst="rect">
            <a:avLst/>
          </a:prstGeom>
        </p:spPr>
        <p:txBody>
          <a:bodyPr wrap="square">
            <a:spAutoFit/>
          </a:bodyPr>
          <a:lstStyle/>
          <a:p>
            <a:pPr algn="ctr"/>
            <a:r>
              <a:rPr lang="ru-RU"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263,5</a:t>
            </a:r>
            <a:r>
              <a:rPr lang="ru-RU"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a:r>
            <a:br>
              <a:rPr lang="ru-RU"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ru-RU"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км</a:t>
            </a:r>
            <a:endParaRPr lang="ru-RU" sz="2000" dirty="0">
              <a:solidFill>
                <a:schemeClr val="bg1"/>
              </a:solidFill>
            </a:endParaRPr>
          </a:p>
        </p:txBody>
      </p:sp>
      <p:sp>
        <p:nvSpPr>
          <p:cNvPr id="22" name="TextBox 21"/>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sp>
        <p:nvSpPr>
          <p:cNvPr id="21" name="TextBox 20"/>
          <p:cNvSpPr txBox="1"/>
          <p:nvPr/>
        </p:nvSpPr>
        <p:spPr>
          <a:xfrm>
            <a:off x="106326" y="2118078"/>
            <a:ext cx="3973305" cy="369332"/>
          </a:xfrm>
          <a:prstGeom prst="rect">
            <a:avLst/>
          </a:prstGeom>
          <a:noFill/>
        </p:spPr>
        <p:txBody>
          <a:bodyPr wrap="square" rtlCol="0">
            <a:spAutoFit/>
          </a:bodyPr>
          <a:lstStyle/>
          <a:p>
            <a:r>
              <a:rPr lang="ru-RU"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2</a:t>
            </a:r>
            <a:r>
              <a:rPr lang="ru-RU"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 </a:t>
            </a:r>
            <a:r>
              <a:rPr lang="ru-RU" sz="1500"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автодороги регионального значения:</a:t>
            </a:r>
          </a:p>
        </p:txBody>
      </p:sp>
      <p:pic>
        <p:nvPicPr>
          <p:cNvPr id="24" name="Рисунок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5357" y="2497057"/>
            <a:ext cx="455402" cy="455402"/>
          </a:xfrm>
          <a:prstGeom prst="rect">
            <a:avLst/>
          </a:prstGeom>
        </p:spPr>
      </p:pic>
      <p:sp>
        <p:nvSpPr>
          <p:cNvPr id="25" name="Прямоугольник 24"/>
          <p:cNvSpPr/>
          <p:nvPr/>
        </p:nvSpPr>
        <p:spPr>
          <a:xfrm>
            <a:off x="887109" y="2513314"/>
            <a:ext cx="2798785" cy="523220"/>
          </a:xfrm>
          <a:prstGeom prst="rect">
            <a:avLst/>
          </a:prstGeom>
        </p:spPr>
        <p:txBody>
          <a:bodyPr wrap="square">
            <a:spAutoFit/>
          </a:bodyPr>
          <a:lstStyle/>
          <a:p>
            <a:r>
              <a:rPr lang="ru-RU" sz="14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Р-96 Спас-Деменск-Ельня-Починок</a:t>
            </a:r>
            <a:endPar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6" name="Рисунок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7345" y="3122207"/>
            <a:ext cx="495409" cy="495409"/>
          </a:xfrm>
          <a:prstGeom prst="rect">
            <a:avLst/>
          </a:prstGeom>
        </p:spPr>
      </p:pic>
      <p:sp>
        <p:nvSpPr>
          <p:cNvPr id="27" name="Прямоугольник 26"/>
          <p:cNvSpPr/>
          <p:nvPr/>
        </p:nvSpPr>
        <p:spPr>
          <a:xfrm>
            <a:off x="889372" y="3141851"/>
            <a:ext cx="2820432" cy="523220"/>
          </a:xfrm>
          <a:prstGeom prst="rect">
            <a:avLst/>
          </a:prstGeom>
        </p:spPr>
        <p:txBody>
          <a:bodyPr wrap="square">
            <a:spAutoFit/>
          </a:bodyPr>
          <a:lstStyle/>
          <a:p>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Р-137 </a:t>
            </a:r>
            <a:r>
              <a:rPr lang="ru-RU" sz="14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Рославль-Ельня-Сафоново</a:t>
            </a:r>
            <a:endPar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Рисунок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65833" y="1789583"/>
            <a:ext cx="4574872" cy="4381789"/>
          </a:xfrm>
          <a:prstGeom prst="rect">
            <a:avLst/>
          </a:prstGeom>
        </p:spPr>
      </p:pic>
      <p:pic>
        <p:nvPicPr>
          <p:cNvPr id="28" name="Picture 2" descr="C:\Users\TeemoshenkovaLN\Desktop\Инвестиционный паспорт 2023\от министерства 2\Логотип.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29" name="Рисунок 2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3309006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stretch>
            <a:fillRect/>
          </a:stretch>
        </p:blipFill>
        <p:spPr>
          <a:xfrm>
            <a:off x="2061031" y="156237"/>
            <a:ext cx="5498644" cy="768091"/>
          </a:xfrm>
          <a:prstGeom prst="rect">
            <a:avLst/>
          </a:prstGeom>
        </p:spPr>
      </p:pic>
      <p:sp>
        <p:nvSpPr>
          <p:cNvPr id="3" name="TextBox 2"/>
          <p:cNvSpPr txBox="1"/>
          <p:nvPr/>
        </p:nvSpPr>
        <p:spPr>
          <a:xfrm>
            <a:off x="2101991" y="320065"/>
            <a:ext cx="5416722"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Связь</a:t>
            </a:r>
            <a:endParaRPr lang="ru-RU" sz="22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 name="TextBox 3"/>
          <p:cNvSpPr txBox="1"/>
          <p:nvPr/>
        </p:nvSpPr>
        <p:spPr>
          <a:xfrm>
            <a:off x="7108188"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22</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8" name="TextBox 37"/>
          <p:cNvSpPr txBox="1"/>
          <p:nvPr/>
        </p:nvSpPr>
        <p:spPr>
          <a:xfrm>
            <a:off x="1428326" y="1630351"/>
            <a:ext cx="1917622" cy="830997"/>
          </a:xfrm>
          <a:prstGeom prst="rect">
            <a:avLst/>
          </a:prstGeom>
          <a:noFill/>
        </p:spPr>
        <p:txBody>
          <a:bodyPr wrap="square" rtlCol="0">
            <a:spAutoFit/>
          </a:bodyPr>
          <a:lstStyle/>
          <a:p>
            <a:pPr algn="ctr"/>
            <a:r>
              <a:rPr lang="ru-RU" sz="16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организация, оказывающая услуги связи</a:t>
            </a:r>
          </a:p>
        </p:txBody>
      </p:sp>
      <p:sp>
        <p:nvSpPr>
          <p:cNvPr id="39" name="TextBox 38"/>
          <p:cNvSpPr txBox="1"/>
          <p:nvPr/>
        </p:nvSpPr>
        <p:spPr>
          <a:xfrm>
            <a:off x="2163561" y="1189467"/>
            <a:ext cx="418704" cy="584775"/>
          </a:xfrm>
          <a:prstGeom prst="rect">
            <a:avLst/>
          </a:prstGeom>
          <a:noFill/>
        </p:spPr>
        <p:txBody>
          <a:bodyPr wrap="none" rtlCol="0">
            <a:spAutoFit/>
          </a:bodyPr>
          <a:lstStyle/>
          <a:p>
            <a:r>
              <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40" name="TextBox 39"/>
          <p:cNvSpPr txBox="1"/>
          <p:nvPr/>
        </p:nvSpPr>
        <p:spPr>
          <a:xfrm flipH="1">
            <a:off x="6541289" y="2958695"/>
            <a:ext cx="806564" cy="584775"/>
          </a:xfrm>
          <a:prstGeom prst="rect">
            <a:avLst/>
          </a:prstGeom>
          <a:noFill/>
        </p:spPr>
        <p:txBody>
          <a:bodyPr wrap="square" rtlCol="0">
            <a:spAutoFit/>
          </a:bodyPr>
          <a:lstStyle/>
          <a:p>
            <a:r>
              <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41" name="TextBox 40"/>
          <p:cNvSpPr txBox="1"/>
          <p:nvPr/>
        </p:nvSpPr>
        <p:spPr>
          <a:xfrm>
            <a:off x="6078903" y="3424730"/>
            <a:ext cx="1398850" cy="830997"/>
          </a:xfrm>
          <a:prstGeom prst="rect">
            <a:avLst/>
          </a:prstGeom>
          <a:noFill/>
        </p:spPr>
        <p:txBody>
          <a:bodyPr wrap="square" rtlCol="0">
            <a:spAutoFit/>
          </a:bodyPr>
          <a:lstStyle/>
          <a:p>
            <a:pPr algn="ctr"/>
            <a:r>
              <a:rPr lang="ru-RU" sz="16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почтовое отделение связи</a:t>
            </a:r>
            <a:endPar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2" name="TextBox 41"/>
          <p:cNvSpPr txBox="1"/>
          <p:nvPr/>
        </p:nvSpPr>
        <p:spPr>
          <a:xfrm flipH="1">
            <a:off x="932709" y="3059888"/>
            <a:ext cx="495617" cy="584775"/>
          </a:xfrm>
          <a:prstGeom prst="rect">
            <a:avLst/>
          </a:prstGeom>
          <a:noFill/>
        </p:spPr>
        <p:txBody>
          <a:bodyPr wrap="square" rtlCol="0">
            <a:spAutoFit/>
          </a:bodyPr>
          <a:lstStyle/>
          <a:p>
            <a:r>
              <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43" name="TextBox 42"/>
          <p:cNvSpPr txBox="1"/>
          <p:nvPr/>
        </p:nvSpPr>
        <p:spPr>
          <a:xfrm>
            <a:off x="168296" y="3543470"/>
            <a:ext cx="1933695" cy="584775"/>
          </a:xfrm>
          <a:prstGeom prst="rect">
            <a:avLst/>
          </a:prstGeom>
          <a:noFill/>
        </p:spPr>
        <p:txBody>
          <a:bodyPr wrap="square" rtlCol="0">
            <a:spAutoFit/>
          </a:bodyPr>
          <a:lstStyle/>
          <a:p>
            <a:pPr algn="ctr"/>
            <a:r>
              <a:rPr lang="ru-RU" sz="16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оператора сотовой связи</a:t>
            </a:r>
          </a:p>
        </p:txBody>
      </p:sp>
      <p:sp>
        <p:nvSpPr>
          <p:cNvPr id="44" name="TextBox 43"/>
          <p:cNvSpPr txBox="1"/>
          <p:nvPr/>
        </p:nvSpPr>
        <p:spPr>
          <a:xfrm>
            <a:off x="4397566" y="5158829"/>
            <a:ext cx="2197206" cy="1169551"/>
          </a:xfrm>
          <a:prstGeom prst="rect">
            <a:avLst/>
          </a:prstGeom>
          <a:noFill/>
        </p:spPr>
        <p:txBody>
          <a:bodyPr wrap="square" rtlCol="0">
            <a:spAutoFit/>
          </a:bodyPr>
          <a:lstStyle/>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Активно работает сеть Интернет, спутниковое </a:t>
            </a:r>
            <a:r>
              <a:rPr lang="ru-RU" sz="1400" b="1">
                <a:solidFill>
                  <a:srgbClr val="007FAC"/>
                </a:solidFill>
                <a:latin typeface="Open Sans" panose="020B0606030504020204" pitchFamily="34" charset="0"/>
                <a:ea typeface="Open Sans" panose="020B0606030504020204" pitchFamily="34" charset="0"/>
                <a:cs typeface="Open Sans" panose="020B0606030504020204" pitchFamily="34" charset="0"/>
              </a:rPr>
              <a:t>и </a:t>
            </a:r>
            <a:r>
              <a:rPr lang="ru-RU" sz="1400" b="1" smtClean="0">
                <a:solidFill>
                  <a:srgbClr val="007FAC"/>
                </a:solidFill>
                <a:latin typeface="Open Sans" panose="020B0606030504020204" pitchFamily="34" charset="0"/>
                <a:ea typeface="Open Sans" panose="020B0606030504020204" pitchFamily="34" charset="0"/>
                <a:cs typeface="Open Sans" panose="020B0606030504020204" pitchFamily="34" charset="0"/>
              </a:rPr>
              <a:t>цифровое телерадиовещание</a:t>
            </a:r>
            <a:endParaRPr lang="ru-RU" sz="1200"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5" name="Рисунок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6341" y="1286280"/>
            <a:ext cx="1237827" cy="1237827"/>
          </a:xfrm>
          <a:prstGeom prst="rect">
            <a:avLst/>
          </a:prstGeom>
        </p:spPr>
      </p:pic>
      <p:pic>
        <p:nvPicPr>
          <p:cNvPr id="46" name="Рисунок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5554" y="1452358"/>
            <a:ext cx="959403" cy="959403"/>
          </a:xfrm>
          <a:prstGeom prst="rect">
            <a:avLst/>
          </a:prstGeom>
        </p:spPr>
      </p:pic>
      <p:pic>
        <p:nvPicPr>
          <p:cNvPr id="47" name="Рисунок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6341" y="5181516"/>
            <a:ext cx="1251611" cy="1251611"/>
          </a:xfrm>
          <a:prstGeom prst="rect">
            <a:avLst/>
          </a:prstGeom>
        </p:spPr>
      </p:pic>
      <p:pic>
        <p:nvPicPr>
          <p:cNvPr id="48" name="Рисунок 4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12624" y="3055390"/>
            <a:ext cx="1186215" cy="1186215"/>
          </a:xfrm>
          <a:prstGeom prst="rect">
            <a:avLst/>
          </a:prstGeom>
        </p:spPr>
      </p:pic>
      <p:pic>
        <p:nvPicPr>
          <p:cNvPr id="49" name="Рисунок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88491" y="3105126"/>
            <a:ext cx="1223035" cy="1223035"/>
          </a:xfrm>
          <a:prstGeom prst="rect">
            <a:avLst/>
          </a:prstGeom>
        </p:spPr>
      </p:pic>
      <p:pic>
        <p:nvPicPr>
          <p:cNvPr id="50" name="Рисунок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7416" y="3105126"/>
            <a:ext cx="1237827" cy="1237827"/>
          </a:xfrm>
          <a:prstGeom prst="rect">
            <a:avLst/>
          </a:prstGeom>
        </p:spPr>
      </p:pic>
      <p:pic>
        <p:nvPicPr>
          <p:cNvPr id="51" name="Рисунок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6817" y="3018875"/>
            <a:ext cx="1237827" cy="1237827"/>
          </a:xfrm>
          <a:prstGeom prst="rect">
            <a:avLst/>
          </a:prstGeom>
        </p:spPr>
      </p:pic>
      <p:pic>
        <p:nvPicPr>
          <p:cNvPr id="52" name="Рисунок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6219" y="5191829"/>
            <a:ext cx="1237827" cy="1237827"/>
          </a:xfrm>
          <a:prstGeom prst="rect">
            <a:avLst/>
          </a:prstGeom>
        </p:spPr>
      </p:pic>
      <p:sp>
        <p:nvSpPr>
          <p:cNvPr id="53" name="TextBox 52"/>
          <p:cNvSpPr txBox="1"/>
          <p:nvPr/>
        </p:nvSpPr>
        <p:spPr>
          <a:xfrm>
            <a:off x="4655777" y="1436821"/>
            <a:ext cx="2452411" cy="738664"/>
          </a:xfrm>
          <a:prstGeom prst="rect">
            <a:avLst/>
          </a:prstGeom>
          <a:noFill/>
        </p:spPr>
        <p:txBody>
          <a:bodyPr wrap="square" rtlCol="0">
            <a:spAutoFit/>
          </a:bodyPr>
          <a:lstStyle/>
          <a:p>
            <a:pPr algn="just"/>
            <a:r>
              <a:rPr lang="ru-RU" sz="1400" dirty="0"/>
              <a:t>Смоленский филиал ПАО «Ростелеком» сервисный центр г. Починок</a:t>
            </a:r>
          </a:p>
        </p:txBody>
      </p:sp>
      <p:sp>
        <p:nvSpPr>
          <p:cNvPr id="54" name="TextBox 53"/>
          <p:cNvSpPr txBox="1"/>
          <p:nvPr/>
        </p:nvSpPr>
        <p:spPr>
          <a:xfrm>
            <a:off x="727536" y="4315434"/>
            <a:ext cx="1841732" cy="1600438"/>
          </a:xfrm>
          <a:prstGeom prst="rect">
            <a:avLst/>
          </a:prstGeom>
          <a:noFill/>
        </p:spPr>
        <p:txBody>
          <a:bodyPr wrap="square" rtlCol="0">
            <a:spAutoFit/>
          </a:bodyPr>
          <a:lstStyle/>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«МТС»</a:t>
            </a:r>
          </a:p>
          <a:p>
            <a:endParaRPr lang="ru-RU" sz="1400" dirty="0" smtClean="0">
              <a:latin typeface="Open Sans" panose="020B0606030504020204" pitchFamily="34" charset="0"/>
              <a:ea typeface="Open Sans" panose="020B0606030504020204" pitchFamily="34" charset="0"/>
              <a:cs typeface="Open Sans" panose="020B0606030504020204" pitchFamily="34" charset="0"/>
            </a:endParaRPr>
          </a:p>
          <a:p>
            <a:r>
              <a:rPr lang="ru-RU" sz="1400" dirty="0" smtClean="0">
                <a:latin typeface="Open Sans" panose="020B0606030504020204" pitchFamily="34" charset="0"/>
                <a:ea typeface="Open Sans" panose="020B0606030504020204" pitchFamily="34" charset="0"/>
                <a:cs typeface="Open Sans" panose="020B0606030504020204" pitchFamily="34" charset="0"/>
              </a:rPr>
              <a:t>«</a:t>
            </a:r>
            <a:r>
              <a:rPr lang="ru-RU" sz="1400" dirty="0">
                <a:latin typeface="Open Sans" panose="020B0606030504020204" pitchFamily="34" charset="0"/>
                <a:ea typeface="Open Sans" panose="020B0606030504020204" pitchFamily="34" charset="0"/>
                <a:cs typeface="Open Sans" panose="020B0606030504020204" pitchFamily="34" charset="0"/>
              </a:rPr>
              <a:t>Билайн</a:t>
            </a:r>
            <a:r>
              <a:rPr lang="ru-RU" sz="1400" dirty="0" smtClean="0">
                <a:latin typeface="Open Sans" panose="020B0606030504020204" pitchFamily="34" charset="0"/>
                <a:ea typeface="Open Sans" panose="020B0606030504020204" pitchFamily="34" charset="0"/>
                <a:cs typeface="Open Sans" panose="020B0606030504020204" pitchFamily="34" charset="0"/>
              </a:rPr>
              <a:t>»</a:t>
            </a:r>
          </a:p>
          <a:p>
            <a:pPr algn="ctr"/>
            <a:endParaRPr lang="ru-RU" sz="1400" dirty="0">
              <a:latin typeface="Open Sans" panose="020B0606030504020204" pitchFamily="34" charset="0"/>
              <a:ea typeface="Open Sans" panose="020B0606030504020204" pitchFamily="34" charset="0"/>
              <a:cs typeface="Open Sans" panose="020B0606030504020204" pitchFamily="34" charset="0"/>
            </a:endParaRP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a:t>
            </a:r>
            <a:r>
              <a:rPr lang="ru-RU" sz="1400" dirty="0">
                <a:latin typeface="Open Sans" panose="020B0606030504020204" pitchFamily="34" charset="0"/>
                <a:ea typeface="Open Sans" panose="020B0606030504020204" pitchFamily="34" charset="0"/>
                <a:cs typeface="Open Sans" panose="020B0606030504020204" pitchFamily="34" charset="0"/>
              </a:rPr>
              <a:t>Теле-2</a:t>
            </a:r>
            <a:r>
              <a:rPr lang="ru-RU" sz="1400" dirty="0" smtClean="0">
                <a:latin typeface="Open Sans" panose="020B0606030504020204" pitchFamily="34" charset="0"/>
                <a:ea typeface="Open Sans" panose="020B0606030504020204" pitchFamily="34" charset="0"/>
                <a:cs typeface="Open Sans" panose="020B0606030504020204" pitchFamily="34" charset="0"/>
              </a:rPr>
              <a:t>»</a:t>
            </a:r>
          </a:p>
          <a:p>
            <a:endParaRPr lang="ru-RU" sz="1400" dirty="0">
              <a:latin typeface="Open Sans" panose="020B0606030504020204" pitchFamily="34" charset="0"/>
              <a:ea typeface="Open Sans" panose="020B0606030504020204" pitchFamily="34" charset="0"/>
              <a:cs typeface="Open Sans" panose="020B0606030504020204" pitchFamily="34" charset="0"/>
            </a:endParaRPr>
          </a:p>
          <a:p>
            <a:r>
              <a:rPr lang="ru-RU" sz="1400" dirty="0" smtClean="0">
                <a:latin typeface="Open Sans" panose="020B0606030504020204" pitchFamily="34" charset="0"/>
                <a:ea typeface="Open Sans" panose="020B0606030504020204" pitchFamily="34" charset="0"/>
                <a:cs typeface="Open Sans" panose="020B0606030504020204" pitchFamily="34" charset="0"/>
              </a:rPr>
              <a:t>«</a:t>
            </a:r>
            <a:r>
              <a:rPr lang="ru-RU" sz="1400" dirty="0">
                <a:latin typeface="Open Sans" panose="020B0606030504020204" pitchFamily="34" charset="0"/>
                <a:ea typeface="Open Sans" panose="020B0606030504020204" pitchFamily="34" charset="0"/>
                <a:cs typeface="Open Sans" panose="020B0606030504020204" pitchFamily="34" charset="0"/>
              </a:rPr>
              <a:t>Мегафон</a:t>
            </a:r>
            <a:r>
              <a:rPr lang="ru-RU" sz="1400" dirty="0" smtClean="0">
                <a:latin typeface="Open Sans" panose="020B0606030504020204" pitchFamily="34" charset="0"/>
                <a:ea typeface="Open Sans" panose="020B0606030504020204" pitchFamily="34" charset="0"/>
                <a:cs typeface="Open Sans" panose="020B0606030504020204" pitchFamily="34" charset="0"/>
              </a:rPr>
              <a:t>»</a:t>
            </a:r>
            <a:endParaRPr lang="ru-RU"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5" name="Рисунок 5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6011" y="4662445"/>
            <a:ext cx="454160" cy="453208"/>
          </a:xfrm>
          <a:prstGeom prst="rect">
            <a:avLst/>
          </a:prstGeom>
        </p:spPr>
      </p:pic>
      <p:pic>
        <p:nvPicPr>
          <p:cNvPr id="56" name="Рисунок 5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1185" y="4248251"/>
            <a:ext cx="427934" cy="440771"/>
          </a:xfrm>
          <a:prstGeom prst="rect">
            <a:avLst/>
          </a:prstGeom>
        </p:spPr>
      </p:pic>
      <p:pic>
        <p:nvPicPr>
          <p:cNvPr id="57" name="Рисунок 5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1895" y="5529062"/>
            <a:ext cx="452779" cy="453993"/>
          </a:xfrm>
          <a:prstGeom prst="rect">
            <a:avLst/>
          </a:prstGeom>
        </p:spPr>
      </p:pic>
      <p:pic>
        <p:nvPicPr>
          <p:cNvPr id="58" name="Рисунок 5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9670" y="5153565"/>
            <a:ext cx="481090" cy="352158"/>
          </a:xfrm>
          <a:prstGeom prst="rect">
            <a:avLst/>
          </a:prstGeom>
        </p:spPr>
      </p:pic>
      <p:pic>
        <p:nvPicPr>
          <p:cNvPr id="59" name="Рисунок 5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15553" y="3642040"/>
            <a:ext cx="1346017" cy="97046"/>
          </a:xfrm>
          <a:prstGeom prst="rect">
            <a:avLst/>
          </a:prstGeom>
        </p:spPr>
      </p:pic>
      <p:pic>
        <p:nvPicPr>
          <p:cNvPr id="60" name="Рисунок 5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3075319">
            <a:off x="2539557" y="4741204"/>
            <a:ext cx="969094" cy="124033"/>
          </a:xfrm>
          <a:prstGeom prst="rect">
            <a:avLst/>
          </a:prstGeom>
        </p:spPr>
      </p:pic>
      <p:pic>
        <p:nvPicPr>
          <p:cNvPr id="61" name="Рисунок 6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3075319">
            <a:off x="4325805" y="2716097"/>
            <a:ext cx="969094" cy="124033"/>
          </a:xfrm>
          <a:prstGeom prst="rect">
            <a:avLst/>
          </a:prstGeom>
        </p:spPr>
      </p:pic>
      <p:sp>
        <p:nvSpPr>
          <p:cNvPr id="33" name="TextBox 32"/>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 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31" name="Picture 2" descr="C:\Users\TeemoshenkovaLN\Desktop\Инвестиционный паспорт 2023\от министерства 2\Логотип.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32" name="Рисунок 3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25789952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5787" y="2063758"/>
            <a:ext cx="972048" cy="986158"/>
          </a:xfrm>
          <a:prstGeom prst="rect">
            <a:avLst/>
          </a:prstGeom>
        </p:spPr>
      </p:pic>
      <p:pic>
        <p:nvPicPr>
          <p:cNvPr id="40" name="Рисунок 39"/>
          <p:cNvPicPr>
            <a:picLocks noChangeAspect="1"/>
          </p:cNvPicPr>
          <p:nvPr/>
        </p:nvPicPr>
        <p:blipFill>
          <a:blip r:embed="rId3" cstate="print">
            <a:duotone>
              <a:prstClr val="black"/>
              <a:srgbClr val="EBEBA9">
                <a:tint val="45000"/>
                <a:satMod val="400000"/>
              </a:srgbClr>
            </a:duotone>
            <a:extLst>
              <a:ext uri="{BEBA8EAE-BF5A-486C-A8C5-ECC9F3942E4B}">
                <a14:imgProps xmlns:a14="http://schemas.microsoft.com/office/drawing/2010/main">
                  <a14:imgLayer r:embed="rId4">
                    <a14:imgEffect>
                      <a14:colorTemperature colorTemp="4700"/>
                    </a14:imgEffect>
                    <a14:imgEffect>
                      <a14:saturation sat="33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182119" y="1140243"/>
            <a:ext cx="4145617" cy="2405811"/>
          </a:xfrm>
          <a:prstGeom prst="rect">
            <a:avLst/>
          </a:prstGeom>
          <a:ln>
            <a:solidFill>
              <a:schemeClr val="tx1"/>
            </a:solidFill>
            <a:prstDash val="lgDash"/>
          </a:ln>
        </p:spPr>
      </p:pic>
      <p:pic>
        <p:nvPicPr>
          <p:cNvPr id="39" name="Рисунок 38"/>
          <p:cNvPicPr>
            <a:picLocks noChangeAspect="1"/>
          </p:cNvPicPr>
          <p:nvPr/>
        </p:nvPicPr>
        <p:blipFill>
          <a:blip r:embed="rId5" cstate="print">
            <a:duotone>
              <a:prstClr val="black"/>
              <a:srgbClr val="E8E8A8">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90903" y="5875587"/>
            <a:ext cx="2962434" cy="753018"/>
          </a:xfrm>
          <a:prstGeom prst="rect">
            <a:avLst/>
          </a:prstGeom>
          <a:ln>
            <a:solidFill>
              <a:schemeClr val="tx1"/>
            </a:solidFill>
            <a:prstDash val="lgDash"/>
          </a:ln>
        </p:spPr>
      </p:pic>
      <p:pic>
        <p:nvPicPr>
          <p:cNvPr id="10" name="Рисунок 9"/>
          <p:cNvPicPr>
            <a:picLocks noChangeAspect="1"/>
          </p:cNvPicPr>
          <p:nvPr/>
        </p:nvPicPr>
        <p:blipFill>
          <a:blip r:embed="rId6" cstate="print"/>
          <a:stretch>
            <a:fillRect/>
          </a:stretch>
        </p:blipFill>
        <p:spPr>
          <a:xfrm>
            <a:off x="2061031" y="249661"/>
            <a:ext cx="5498644" cy="561015"/>
          </a:xfrm>
          <a:prstGeom prst="rect">
            <a:avLst/>
          </a:prstGeom>
        </p:spPr>
      </p:pic>
      <p:sp>
        <p:nvSpPr>
          <p:cNvPr id="3" name="TextBox 2"/>
          <p:cNvSpPr txBox="1"/>
          <p:nvPr/>
        </p:nvSpPr>
        <p:spPr>
          <a:xfrm>
            <a:off x="2049665" y="313297"/>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Строительство</a:t>
            </a:r>
          </a:p>
        </p:txBody>
      </p:sp>
      <p:sp>
        <p:nvSpPr>
          <p:cNvPr id="4" name="TextBox 3"/>
          <p:cNvSpPr txBox="1"/>
          <p:nvPr/>
        </p:nvSpPr>
        <p:spPr>
          <a:xfrm>
            <a:off x="7107163"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23</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 name="TextBox 8"/>
          <p:cNvSpPr txBox="1"/>
          <p:nvPr/>
        </p:nvSpPr>
        <p:spPr>
          <a:xfrm>
            <a:off x="833915" y="154887"/>
            <a:ext cx="1042273" cy="938719"/>
          </a:xfrm>
          <a:prstGeom prst="rect">
            <a:avLst/>
          </a:prstGeom>
          <a:noFill/>
        </p:spPr>
        <p:txBody>
          <a:bodyPr wrap="none" rtlCol="0">
            <a:spAutoFit/>
          </a:bodyPr>
          <a:lstStyle/>
          <a:p>
            <a:r>
              <a:rPr lang="ru-RU"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endPar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sp>
        <p:nvSpPr>
          <p:cNvPr id="22" name="TextBox 21"/>
          <p:cNvSpPr txBox="1"/>
          <p:nvPr/>
        </p:nvSpPr>
        <p:spPr>
          <a:xfrm>
            <a:off x="3173336" y="5510093"/>
            <a:ext cx="2122184" cy="338554"/>
          </a:xfrm>
          <a:prstGeom prst="rect">
            <a:avLst/>
          </a:prstGeom>
          <a:noFill/>
        </p:spPr>
        <p:txBody>
          <a:bodyPr wrap="none" rtlCol="0">
            <a:spAutoFit/>
          </a:bodyPr>
          <a:lstStyle/>
          <a:p>
            <a:r>
              <a:rPr lang="ru-RU" sz="16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Сфера образования</a:t>
            </a:r>
          </a:p>
        </p:txBody>
      </p:sp>
      <p:sp>
        <p:nvSpPr>
          <p:cNvPr id="23" name="TextBox 22"/>
          <p:cNvSpPr txBox="1"/>
          <p:nvPr/>
        </p:nvSpPr>
        <p:spPr>
          <a:xfrm>
            <a:off x="3219822" y="817314"/>
            <a:ext cx="2925894" cy="338554"/>
          </a:xfrm>
          <a:prstGeom prst="rect">
            <a:avLst/>
          </a:prstGeom>
          <a:noFill/>
        </p:spPr>
        <p:txBody>
          <a:bodyPr wrap="square" rtlCol="0">
            <a:spAutoFit/>
          </a:bodyPr>
          <a:lstStyle/>
          <a:p>
            <a:r>
              <a:rPr lang="ru-RU" sz="16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Социальная сфера</a:t>
            </a:r>
            <a:endParaRPr lang="ru-RU" sz="16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4" name="Рисунок 23"/>
          <p:cNvPicPr>
            <a:picLocks noChangeAspect="1"/>
          </p:cNvPicPr>
          <p:nvPr/>
        </p:nvPicPr>
        <p:blipFill>
          <a:blip r:embed="rId7" cstate="print">
            <a:lum bright="70000" contrast="-70000"/>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96" y="1126792"/>
            <a:ext cx="2795137" cy="791648"/>
          </a:xfrm>
          <a:prstGeom prst="rect">
            <a:avLst/>
          </a:prstGeom>
        </p:spPr>
      </p:pic>
      <p:pic>
        <p:nvPicPr>
          <p:cNvPr id="25" name="Рисунок 24"/>
          <p:cNvPicPr>
            <a:picLocks noChangeAspect="1"/>
          </p:cNvPicPr>
          <p:nvPr/>
        </p:nvPicPr>
        <p:blipFill>
          <a:blip r:embed="rId9" cstate="print">
            <a:lum bright="70000" contrast="-70000"/>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33831" y="3452429"/>
            <a:ext cx="2795137" cy="936966"/>
          </a:xfrm>
          <a:prstGeom prst="rect">
            <a:avLst/>
          </a:prstGeom>
        </p:spPr>
      </p:pic>
      <p:sp>
        <p:nvSpPr>
          <p:cNvPr id="28" name="TextBox 27"/>
          <p:cNvSpPr txBox="1"/>
          <p:nvPr/>
        </p:nvSpPr>
        <p:spPr>
          <a:xfrm>
            <a:off x="535140" y="4530744"/>
            <a:ext cx="2151651" cy="400110"/>
          </a:xfrm>
          <a:prstGeom prst="rect">
            <a:avLst/>
          </a:prstGeom>
          <a:noFill/>
        </p:spPr>
        <p:txBody>
          <a:bodyPr wrap="square" rtlCol="0">
            <a:spAutoFit/>
          </a:bodyPr>
          <a:lstStyle/>
          <a:p>
            <a:pPr algn="ctr"/>
            <a:r>
              <a:rPr lang="ru-RU" sz="2000" b="1"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0,75 </a:t>
            </a:r>
            <a:r>
              <a:rPr lang="ru-RU" sz="2000"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тыс. кв. м</a:t>
            </a:r>
            <a:endParaRPr lang="ru-RU" sz="2000" dirty="0">
              <a:solidFill>
                <a:srgbClr val="418FC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p:cNvSpPr txBox="1"/>
          <p:nvPr/>
        </p:nvSpPr>
        <p:spPr>
          <a:xfrm>
            <a:off x="378200" y="2113633"/>
            <a:ext cx="1448294" cy="923330"/>
          </a:xfrm>
          <a:prstGeom prst="rect">
            <a:avLst/>
          </a:prstGeom>
          <a:noFill/>
        </p:spPr>
        <p:txBody>
          <a:bodyPr wrap="square" rtlCol="0">
            <a:spAutoFit/>
          </a:bodyPr>
          <a:lstStyle/>
          <a:p>
            <a:pPr algn="ctr"/>
            <a:r>
              <a:rPr lang="ru-RU" sz="2800"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356,82</a:t>
            </a:r>
            <a:r>
              <a:rPr lang="ru-RU" sz="3600"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2800"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 </a:t>
            </a:r>
          </a:p>
          <a:p>
            <a:pPr algn="ctr"/>
            <a:r>
              <a:rPr lang="ru-RU"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т</a:t>
            </a:r>
            <a:r>
              <a:rPr lang="ru-RU"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ыс. кв. м</a:t>
            </a:r>
            <a:endParaRPr lang="ru-RU" sz="1600" dirty="0">
              <a:solidFill>
                <a:srgbClr val="418FC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p:cNvSpPr txBox="1"/>
          <p:nvPr/>
        </p:nvSpPr>
        <p:spPr>
          <a:xfrm>
            <a:off x="2218733" y="2205966"/>
            <a:ext cx="1064292" cy="369332"/>
          </a:xfrm>
          <a:prstGeom prst="rect">
            <a:avLst/>
          </a:prstGeom>
          <a:noFill/>
        </p:spPr>
        <p:txBody>
          <a:bodyPr wrap="square" rtlCol="0">
            <a:spAutoFit/>
          </a:bodyPr>
          <a:lstStyle/>
          <a:p>
            <a:r>
              <a:rPr lang="ru-RU" dirty="0" smtClean="0">
                <a:latin typeface="Open Sans" panose="020B0606030504020204" pitchFamily="34" charset="0"/>
                <a:ea typeface="Open Sans" panose="020B0606030504020204" pitchFamily="34" charset="0"/>
                <a:cs typeface="Open Sans" panose="020B0606030504020204" pitchFamily="34" charset="0"/>
              </a:rPr>
              <a:t>99,9%</a:t>
            </a:r>
            <a:endParaRPr lang="ru-RU" dirty="0">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3"/>
          <p:cNvSpPr txBox="1"/>
          <p:nvPr/>
        </p:nvSpPr>
        <p:spPr>
          <a:xfrm>
            <a:off x="2061031" y="2540774"/>
            <a:ext cx="1029797" cy="415498"/>
          </a:xfrm>
          <a:prstGeom prst="rect">
            <a:avLst/>
          </a:prstGeom>
          <a:noFill/>
        </p:spPr>
        <p:txBody>
          <a:bodyPr wrap="square" rtlCol="0">
            <a:spAutoFit/>
          </a:bodyPr>
          <a:lstStyle/>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к уровню 2024 года</a:t>
            </a:r>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p:cNvSpPr txBox="1"/>
          <p:nvPr/>
        </p:nvSpPr>
        <p:spPr>
          <a:xfrm>
            <a:off x="378199" y="1272109"/>
            <a:ext cx="2375330" cy="646331"/>
          </a:xfrm>
          <a:prstGeom prst="rect">
            <a:avLst/>
          </a:prstGeom>
          <a:noFill/>
        </p:spPr>
        <p:txBody>
          <a:bodyPr wrap="none" rtlCol="0">
            <a:spAutoFit/>
          </a:bodyPr>
          <a:lstStyle/>
          <a:p>
            <a:pPr algn="ctr"/>
            <a:r>
              <a:rPr lang="ru-RU"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Общая площадь </a:t>
            </a:r>
          </a:p>
          <a:p>
            <a:pPr algn="ctr"/>
            <a:r>
              <a:rPr lang="ru-RU"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жилищного фонда</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7" name="TextBox 36"/>
          <p:cNvSpPr txBox="1"/>
          <p:nvPr/>
        </p:nvSpPr>
        <p:spPr>
          <a:xfrm>
            <a:off x="193219" y="3609117"/>
            <a:ext cx="2678554" cy="584775"/>
          </a:xfrm>
          <a:prstGeom prst="rect">
            <a:avLst/>
          </a:prstGeom>
          <a:noFill/>
        </p:spPr>
        <p:txBody>
          <a:bodyPr wrap="none" rtlCol="0">
            <a:spAutoFit/>
          </a:bodyPr>
          <a:lstStyle/>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 введенного</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a:t>
            </a: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эксплуатацию жилья</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6" name="Рисунок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11567" y="5125305"/>
            <a:ext cx="2308594" cy="1388633"/>
          </a:xfrm>
          <a:prstGeom prst="rect">
            <a:avLst/>
          </a:prstGeom>
          <a:effectLst>
            <a:softEdge rad="63500"/>
          </a:effectLst>
        </p:spPr>
      </p:pic>
      <p:sp>
        <p:nvSpPr>
          <p:cNvPr id="32" name="TextBox 31"/>
          <p:cNvSpPr txBox="1"/>
          <p:nvPr/>
        </p:nvSpPr>
        <p:spPr>
          <a:xfrm>
            <a:off x="3160028" y="5875587"/>
            <a:ext cx="3006287" cy="1092607"/>
          </a:xfrm>
          <a:prstGeom prst="rect">
            <a:avLst/>
          </a:prstGeom>
          <a:noFill/>
        </p:spPr>
        <p:txBody>
          <a:bodyPr wrap="square" rtlCol="0">
            <a:spAutoFit/>
          </a:bodyPr>
          <a:lstStyle/>
          <a:p>
            <a:pPr indent="179388" algn="just"/>
            <a:r>
              <a:rPr lang="ru-RU" sz="900" dirty="0" smtClean="0"/>
              <a:t> </a:t>
            </a:r>
            <a:r>
              <a:rPr lang="ru-RU" sz="900" dirty="0"/>
              <a:t>В</a:t>
            </a:r>
            <a:r>
              <a:rPr lang="ru-RU" sz="900" dirty="0" smtClean="0"/>
              <a:t> 2025 году в рамках национального проекта «Молодежь и дети» федерального проекта «Все лучшее детям» был проведен капитальный ремонт МБОУ СШ №2 им. К.И. </a:t>
            </a:r>
            <a:r>
              <a:rPr lang="ru-RU" sz="900" dirty="0" err="1" smtClean="0"/>
              <a:t>Ракутина</a:t>
            </a:r>
            <a:r>
              <a:rPr lang="ru-RU" sz="900" dirty="0" smtClean="0"/>
              <a:t>.</a:t>
            </a:r>
          </a:p>
          <a:p>
            <a:pPr indent="179388" algn="just"/>
            <a:endParaRPr lang="ru-RU" sz="900" dirty="0"/>
          </a:p>
          <a:p>
            <a:pPr indent="179388" algn="just"/>
            <a:r>
              <a:rPr lang="ru-RU" sz="900" dirty="0" smtClean="0"/>
              <a:t>.</a:t>
            </a:r>
          </a:p>
          <a:p>
            <a:pPr indent="179388" algn="just"/>
            <a:endParaRPr lang="ru-RU" sz="1100" dirty="0" smtClean="0"/>
          </a:p>
        </p:txBody>
      </p:sp>
      <p:sp>
        <p:nvSpPr>
          <p:cNvPr id="42" name="TextBox 41"/>
          <p:cNvSpPr txBox="1"/>
          <p:nvPr/>
        </p:nvSpPr>
        <p:spPr>
          <a:xfrm>
            <a:off x="3173336" y="1115265"/>
            <a:ext cx="4163184" cy="2446824"/>
          </a:xfrm>
          <a:prstGeom prst="rect">
            <a:avLst/>
          </a:prstGeom>
          <a:noFill/>
        </p:spPr>
        <p:txBody>
          <a:bodyPr wrap="square" rtlCol="0">
            <a:spAutoFit/>
          </a:bodyPr>
          <a:lstStyle/>
          <a:p>
            <a:pPr indent="179388" algn="just"/>
            <a:r>
              <a:rPr lang="ru-RU" sz="900" dirty="0" smtClean="0"/>
              <a:t>В 2025 году в рамках национального проекта «Инфраструктура для жизни» федерального проекта «Формирование комфортной городской среды» были реализованы следующие мероприятия:</a:t>
            </a:r>
          </a:p>
          <a:p>
            <a:pPr indent="179388" algn="just"/>
            <a:r>
              <a:rPr lang="ru-RU" sz="900" dirty="0" smtClean="0"/>
              <a:t>-благоустройство общественной территории в г. Ельня, пляжная зона р. </a:t>
            </a:r>
            <a:r>
              <a:rPr lang="ru-RU" sz="900" dirty="0" err="1" smtClean="0"/>
              <a:t>Казаринка</a:t>
            </a:r>
            <a:r>
              <a:rPr lang="ru-RU" sz="900" dirty="0" smtClean="0"/>
              <a:t>;</a:t>
            </a:r>
          </a:p>
          <a:p>
            <a:pPr indent="179388" algn="just"/>
            <a:r>
              <a:rPr lang="ru-RU" sz="900" dirty="0" smtClean="0"/>
              <a:t>-благоустройство дворовой территории г. Ельня, ул. Первомайская, д. 1.</a:t>
            </a:r>
          </a:p>
          <a:p>
            <a:pPr indent="179388" algn="just"/>
            <a:r>
              <a:rPr lang="ru-RU" sz="900" dirty="0" smtClean="0"/>
              <a:t>В рамках национального проекта «</a:t>
            </a:r>
            <a:r>
              <a:rPr lang="ru-RU" sz="900" dirty="0"/>
              <a:t>Инфраструктура для жизни» федерального </a:t>
            </a:r>
            <a:r>
              <a:rPr lang="ru-RU" sz="900" dirty="0" smtClean="0"/>
              <a:t>проекта «Модернизация коммунальной  инфраструктуры» было реализовано мероприятие «Капитальный ремонт водопроводной сети в г. Ельня (от перекрестка ул. Интернациональная до ул. Гвардейская, д. 93)».</a:t>
            </a:r>
          </a:p>
          <a:p>
            <a:pPr indent="179388" algn="just"/>
            <a:r>
              <a:rPr lang="ru-RU" sz="900" dirty="0" smtClean="0"/>
              <a:t>В рамках муниципальной программы «Обеспечение безопасности гидротехнических сооружений на территории муниципального образования «</a:t>
            </a:r>
            <a:r>
              <a:rPr lang="ru-RU" sz="900" dirty="0" err="1" smtClean="0"/>
              <a:t>Ельнинский</a:t>
            </a:r>
            <a:r>
              <a:rPr lang="ru-RU" sz="900" dirty="0" smtClean="0"/>
              <a:t> муниципальный округ» Смоленской </a:t>
            </a:r>
            <a:r>
              <a:rPr lang="ru-RU" sz="900" dirty="0" smtClean="0"/>
              <a:t>области» </a:t>
            </a:r>
            <a:r>
              <a:rPr lang="ru-RU" sz="900" dirty="0" smtClean="0"/>
              <a:t>осуществлен капитальный ремонт Гидротехнического сооружения на р. Десна по ул. </a:t>
            </a:r>
            <a:r>
              <a:rPr lang="ru-RU" sz="900" dirty="0" err="1" smtClean="0"/>
              <a:t>Рославльская</a:t>
            </a:r>
            <a:r>
              <a:rPr lang="ru-RU" sz="900" dirty="0" smtClean="0"/>
              <a:t>.</a:t>
            </a:r>
          </a:p>
          <a:p>
            <a:pPr indent="179388" algn="just"/>
            <a:r>
              <a:rPr lang="ru-RU" sz="900" dirty="0" smtClean="0"/>
              <a:t>За счет средств </a:t>
            </a:r>
            <a:r>
              <a:rPr lang="ru-RU" sz="900" dirty="0" err="1" smtClean="0"/>
              <a:t>Ельнинского</a:t>
            </a:r>
            <a:r>
              <a:rPr lang="ru-RU" sz="900" dirty="0" smtClean="0"/>
              <a:t> муниципального округа выполнены работы по строительству канализационной насосной станции по ул. Кировская  г. Ельня.</a:t>
            </a:r>
          </a:p>
        </p:txBody>
      </p:sp>
      <p:pic>
        <p:nvPicPr>
          <p:cNvPr id="46" name="Рисунок 45"/>
          <p:cNvPicPr>
            <a:picLocks noChangeAspect="1"/>
          </p:cNvPicPr>
          <p:nvPr/>
        </p:nvPicPr>
        <p:blipFill>
          <a:blip r:embed="rId11" cstate="print">
            <a:lum bright="70000" contrast="-70000"/>
            <a:extLst>
              <a:ext uri="{28A0092B-C50C-407E-A947-70E740481C1C}">
                <a14:useLocalDpi xmlns:a14="http://schemas.microsoft.com/office/drawing/2010/main" val="0"/>
              </a:ext>
            </a:extLst>
          </a:blip>
          <a:stretch>
            <a:fillRect/>
          </a:stretch>
        </p:blipFill>
        <p:spPr>
          <a:xfrm rot="5400000">
            <a:off x="1661573" y="2461206"/>
            <a:ext cx="393612" cy="191262"/>
          </a:xfrm>
          <a:prstGeom prst="rect">
            <a:avLst/>
          </a:prstGeom>
        </p:spPr>
      </p:pic>
      <p:sp>
        <p:nvSpPr>
          <p:cNvPr id="26" name="TextBox 25"/>
          <p:cNvSpPr txBox="1"/>
          <p:nvPr/>
        </p:nvSpPr>
        <p:spPr>
          <a:xfrm>
            <a:off x="3160028" y="3697401"/>
            <a:ext cx="1628235" cy="338554"/>
          </a:xfrm>
          <a:prstGeom prst="rect">
            <a:avLst/>
          </a:prstGeom>
          <a:noFill/>
        </p:spPr>
        <p:txBody>
          <a:bodyPr wrap="square" rtlCol="0">
            <a:spAutoFit/>
          </a:bodyPr>
          <a:lstStyle/>
          <a:p>
            <a:r>
              <a:rPr lang="ru-RU" sz="16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Сфера </a:t>
            </a:r>
            <a:r>
              <a:rPr lang="ru-RU" sz="16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культуры</a:t>
            </a:r>
            <a:endParaRPr lang="ru-RU" sz="16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8" name="TextBox 37"/>
          <p:cNvSpPr txBox="1"/>
          <p:nvPr/>
        </p:nvSpPr>
        <p:spPr>
          <a:xfrm>
            <a:off x="3160028" y="4183957"/>
            <a:ext cx="4245692" cy="1200329"/>
          </a:xfrm>
          <a:prstGeom prst="rect">
            <a:avLst/>
          </a:prstGeom>
          <a:solidFill>
            <a:srgbClr val="E8E8A8"/>
          </a:solidFill>
          <a:ln>
            <a:solidFill>
              <a:schemeClr val="accent1"/>
            </a:solidFill>
            <a:prstDash val="dash"/>
          </a:ln>
        </p:spPr>
        <p:txBody>
          <a:bodyPr wrap="square" rtlCol="0">
            <a:spAutoFit/>
          </a:bodyPr>
          <a:lstStyle/>
          <a:p>
            <a:pPr indent="179388" algn="just"/>
            <a:r>
              <a:rPr lang="ru-RU" sz="900" dirty="0"/>
              <a:t>В </a:t>
            </a:r>
            <a:r>
              <a:rPr lang="ru-RU" sz="900" dirty="0" smtClean="0"/>
              <a:t>2025 </a:t>
            </a:r>
            <a:r>
              <a:rPr lang="ru-RU" sz="900" dirty="0"/>
              <a:t>году в рамках </a:t>
            </a:r>
            <a:r>
              <a:rPr lang="ru-RU" sz="900" dirty="0" smtClean="0"/>
              <a:t>реализации областной государственной программы «Развитие физической культуры и спорта Смоленской области» выполнены работы по благоустройству стадиона г. Ельня.</a:t>
            </a:r>
          </a:p>
          <a:p>
            <a:pPr indent="179388" algn="just"/>
            <a:r>
              <a:rPr lang="ru-RU" sz="900" dirty="0" smtClean="0"/>
              <a:t>За счет средств </a:t>
            </a:r>
            <a:r>
              <a:rPr lang="ru-RU" sz="900" dirty="0" err="1" smtClean="0"/>
              <a:t>Ельнинского</a:t>
            </a:r>
            <a:r>
              <a:rPr lang="ru-RU" sz="900" dirty="0" smtClean="0"/>
              <a:t> муниципального округа  проведены ремонты зданий учреждений культуры:</a:t>
            </a:r>
          </a:p>
          <a:p>
            <a:pPr marL="171450" indent="-171450" algn="just">
              <a:buFontTx/>
              <a:buChar char="-"/>
            </a:pPr>
            <a:r>
              <a:rPr lang="ru-RU" sz="900" dirty="0"/>
              <a:t>з</a:t>
            </a:r>
            <a:r>
              <a:rPr lang="ru-RU" sz="900" dirty="0" smtClean="0"/>
              <a:t>дание МБУК «</a:t>
            </a:r>
            <a:r>
              <a:rPr lang="ru-RU" sz="900" dirty="0" err="1" smtClean="0"/>
              <a:t>Ельнинская</a:t>
            </a:r>
            <a:r>
              <a:rPr lang="ru-RU" sz="900" dirty="0" smtClean="0"/>
              <a:t> МЦБС»;</a:t>
            </a:r>
          </a:p>
          <a:p>
            <a:pPr algn="just"/>
            <a:r>
              <a:rPr lang="ru-RU" sz="900" dirty="0" smtClean="0"/>
              <a:t>- здание </a:t>
            </a:r>
            <a:r>
              <a:rPr lang="ru-RU" sz="900" dirty="0" err="1" smtClean="0"/>
              <a:t>Пронинского</a:t>
            </a:r>
            <a:r>
              <a:rPr lang="ru-RU" sz="900" dirty="0" smtClean="0"/>
              <a:t> сельского </a:t>
            </a:r>
            <a:r>
              <a:rPr lang="ru-RU" sz="900" dirty="0"/>
              <a:t>Д</a:t>
            </a:r>
            <a:r>
              <a:rPr lang="ru-RU" sz="900" dirty="0" smtClean="0"/>
              <a:t>ома культуры.</a:t>
            </a:r>
          </a:p>
          <a:p>
            <a:pPr marL="171450" indent="-171450" algn="just">
              <a:buFontTx/>
              <a:buChar char="-"/>
            </a:pPr>
            <a:endParaRPr lang="ru-RU" sz="900" dirty="0"/>
          </a:p>
        </p:txBody>
      </p:sp>
      <p:pic>
        <p:nvPicPr>
          <p:cNvPr id="30" name="Picture 2" descr="C:\Users\TeemoshenkovaLN\Desktop\Инвестиционный паспорт 2023\от министерства 2\Логотип.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31" name="Рисунок 3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5094985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21735" y="7190343"/>
            <a:ext cx="419859"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24</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31" name="Рисунок 30"/>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29487" y="1177153"/>
            <a:ext cx="2422382" cy="848350"/>
          </a:xfrm>
          <a:prstGeom prst="rect">
            <a:avLst/>
          </a:prstGeom>
        </p:spPr>
      </p:pic>
      <p:pic>
        <p:nvPicPr>
          <p:cNvPr id="32" name="Рисунок 31"/>
          <p:cNvPicPr>
            <a:picLocks noChangeAspect="1"/>
          </p:cNvPicPr>
          <p:nvPr/>
        </p:nvPicPr>
        <p:blipFill>
          <a:blip r:embed="rId4" cstate="print"/>
          <a:stretch>
            <a:fillRect/>
          </a:stretch>
        </p:blipFill>
        <p:spPr>
          <a:xfrm>
            <a:off x="2061031" y="156237"/>
            <a:ext cx="5498644" cy="768091"/>
          </a:xfrm>
          <a:prstGeom prst="rect">
            <a:avLst/>
          </a:prstGeom>
        </p:spPr>
      </p:pic>
      <p:sp>
        <p:nvSpPr>
          <p:cNvPr id="34" name="TextBox 33"/>
          <p:cNvSpPr txBox="1"/>
          <p:nvPr/>
        </p:nvSpPr>
        <p:spPr>
          <a:xfrm>
            <a:off x="442759" y="1177451"/>
            <a:ext cx="2452542" cy="830997"/>
          </a:xfrm>
          <a:prstGeom prst="rect">
            <a:avLst/>
          </a:prstGeom>
          <a:noFill/>
        </p:spPr>
        <p:txBody>
          <a:bodyPr wrap="square" rtlCol="0">
            <a:spAutoFit/>
          </a:bodyPr>
          <a:lstStyle/>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 предприятий </a:t>
            </a:r>
          </a:p>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розничной торговли</a:t>
            </a:r>
            <a:endPar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5" name="TextBox 34"/>
          <p:cNvSpPr txBox="1"/>
          <p:nvPr/>
        </p:nvSpPr>
        <p:spPr>
          <a:xfrm>
            <a:off x="1508455" y="2081424"/>
            <a:ext cx="814647" cy="584775"/>
          </a:xfrm>
          <a:prstGeom prst="rect">
            <a:avLst/>
          </a:prstGeom>
          <a:noFill/>
        </p:spPr>
        <p:txBody>
          <a:bodyPr wrap="none" rtlCol="0">
            <a:spAutoFit/>
          </a:bodyPr>
          <a:lstStyle/>
          <a:p>
            <a:pPr algn="ctr"/>
            <a:r>
              <a:rPr lang="ru-RU" sz="3200" b="1" dirty="0" smtClean="0">
                <a:solidFill>
                  <a:srgbClr val="418FCA"/>
                </a:solidFill>
                <a:latin typeface="Open Sans Semibold" panose="020B0706030804020204" pitchFamily="34" charset="0"/>
                <a:ea typeface="Open Sans Semibold" panose="020B0706030804020204" pitchFamily="34" charset="0"/>
                <a:cs typeface="Open Sans Semibold" panose="020B0706030804020204" pitchFamily="34" charset="0"/>
              </a:rPr>
              <a:t>130</a:t>
            </a:r>
            <a:endParaRPr lang="ru-RU" sz="2800" dirty="0" smtClean="0">
              <a:solidFill>
                <a:srgbClr val="418FCA"/>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9" name="TextBox 48"/>
          <p:cNvSpPr txBox="1"/>
          <p:nvPr/>
        </p:nvSpPr>
        <p:spPr>
          <a:xfrm>
            <a:off x="3489133" y="1534560"/>
            <a:ext cx="2130616" cy="646331"/>
          </a:xfrm>
          <a:prstGeom prst="rect">
            <a:avLst/>
          </a:prstGeom>
          <a:noFill/>
        </p:spPr>
        <p:txBody>
          <a:bodyPr wrap="square" rtlCol="0">
            <a:spAutoFit/>
          </a:bodyPr>
          <a:lstStyle/>
          <a:p>
            <a:pPr algn="ctr"/>
            <a:r>
              <a:rPr lang="ru-RU"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Общественное питание</a:t>
            </a:r>
            <a:endPar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0" name="TextBox 49"/>
          <p:cNvSpPr txBox="1"/>
          <p:nvPr/>
        </p:nvSpPr>
        <p:spPr>
          <a:xfrm>
            <a:off x="3163101" y="4571023"/>
            <a:ext cx="2177310" cy="1446550"/>
          </a:xfrm>
          <a:prstGeom prst="rect">
            <a:avLst/>
          </a:prstGeom>
          <a:noFill/>
        </p:spPr>
        <p:txBody>
          <a:bodyPr wrap="square" rtlCol="0">
            <a:spAutoFit/>
          </a:bodyPr>
          <a:lstStyle/>
          <a:p>
            <a:pPr algn="ctr"/>
            <a:r>
              <a:rPr lang="ru-RU"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Обеспеченность населения торговыми площадями</a:t>
            </a:r>
          </a:p>
          <a:p>
            <a:pPr algn="ctr"/>
            <a:r>
              <a:rPr lang="ru-RU" sz="1600" b="1" dirty="0" smtClean="0">
                <a:latin typeface="Open Sans Semibold" panose="020B0706030804020204" pitchFamily="34" charset="0"/>
                <a:ea typeface="Open Sans Semibold" panose="020B0706030804020204" pitchFamily="34" charset="0"/>
                <a:cs typeface="Open Sans Semibold" panose="020B0706030804020204" pitchFamily="34" charset="0"/>
              </a:rPr>
              <a:t>на 1 тыс. чел.</a:t>
            </a:r>
            <a:endParaRPr lang="ru-RU" sz="1600"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1" name="Рисунок 5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9749" y="4484422"/>
            <a:ext cx="1452636" cy="1452636"/>
          </a:xfrm>
          <a:prstGeom prst="rect">
            <a:avLst/>
          </a:prstGeom>
        </p:spPr>
      </p:pic>
      <p:sp>
        <p:nvSpPr>
          <p:cNvPr id="52" name="TextBox 51"/>
          <p:cNvSpPr txBox="1"/>
          <p:nvPr/>
        </p:nvSpPr>
        <p:spPr>
          <a:xfrm>
            <a:off x="5871928" y="4691462"/>
            <a:ext cx="1066575" cy="984885"/>
          </a:xfrm>
          <a:prstGeom prst="rect">
            <a:avLst/>
          </a:prstGeom>
          <a:noFill/>
        </p:spPr>
        <p:txBody>
          <a:bodyPr wrap="none" rtlCol="0">
            <a:spAutoFit/>
          </a:bodyPr>
          <a:lstStyle/>
          <a:p>
            <a:pPr algn="ctr"/>
            <a:r>
              <a:rPr lang="ru-RU" sz="3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804,0</a:t>
            </a:r>
          </a:p>
          <a:p>
            <a:pPr algn="ctr"/>
            <a:r>
              <a:rPr lang="ru-RU" sz="2800" b="1" dirty="0" err="1">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к</a:t>
            </a:r>
            <a:r>
              <a:rPr lang="ru-RU" sz="2800" b="1" dirty="0" err="1"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в.м</a:t>
            </a:r>
            <a:r>
              <a:rPr lang="ru-RU" sz="28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t>
            </a:r>
            <a:endParaRPr lang="ru-RU" sz="28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53" name="Рисунок 52"/>
          <p:cNvPicPr>
            <a:picLocks noChangeAspect="1"/>
          </p:cNvPicPr>
          <p:nvPr/>
        </p:nvPicPr>
        <p:blipFill>
          <a:blip r:embed="rId6" cstate="print">
            <a:lum bright="70000" contrast="-7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17179" y="2765472"/>
            <a:ext cx="2422382" cy="689006"/>
          </a:xfrm>
          <a:prstGeom prst="rect">
            <a:avLst/>
          </a:prstGeom>
        </p:spPr>
      </p:pic>
      <p:sp>
        <p:nvSpPr>
          <p:cNvPr id="54" name="TextBox 53"/>
          <p:cNvSpPr txBox="1"/>
          <p:nvPr/>
        </p:nvSpPr>
        <p:spPr>
          <a:xfrm>
            <a:off x="417179" y="2810013"/>
            <a:ext cx="2422382" cy="584775"/>
          </a:xfrm>
          <a:prstGeom prst="rect">
            <a:avLst/>
          </a:prstGeom>
          <a:noFill/>
        </p:spPr>
        <p:txBody>
          <a:bodyPr wrap="square" rtlCol="0">
            <a:spAutoFit/>
          </a:bodyPr>
          <a:lstStyle/>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Оборот розничной торговли</a:t>
            </a:r>
            <a:endPar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5" name="TextBox 54"/>
          <p:cNvSpPr txBox="1"/>
          <p:nvPr/>
        </p:nvSpPr>
        <p:spPr>
          <a:xfrm>
            <a:off x="1495303" y="3609016"/>
            <a:ext cx="900119" cy="769441"/>
          </a:xfrm>
          <a:prstGeom prst="rect">
            <a:avLst/>
          </a:prstGeom>
          <a:noFill/>
        </p:spPr>
        <p:txBody>
          <a:bodyPr wrap="none" rtlCol="0">
            <a:spAutoFit/>
          </a:bodyPr>
          <a:lstStyle/>
          <a:p>
            <a:pPr algn="ctr"/>
            <a:r>
              <a:rPr lang="ru-RU" sz="28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1413</a:t>
            </a:r>
            <a:r>
              <a:rPr lang="ru-RU" sz="2800"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
            </a:r>
            <a:br>
              <a:rPr lang="ru-RU" sz="2800"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br>
            <a:r>
              <a:rPr lang="ru-RU" sz="16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млн</a:t>
            </a: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руб.</a:t>
            </a:r>
            <a:endParaRPr lang="ru-RU" sz="1400"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6" name="Picture 2" descr="http://www.dekor3d.ru/upload/iblock/378/378124e25a3161f32210a5ae5fe9182d.jpg"/>
          <p:cNvPicPr>
            <a:picLocks noChangeAspect="1" noChangeArrowheads="1"/>
          </p:cNvPicPr>
          <p:nvPr/>
        </p:nvPicPr>
        <p:blipFill>
          <a:blip r:embed="rId7"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734333" y="3672108"/>
            <a:ext cx="612512" cy="615736"/>
          </a:xfrm>
          <a:prstGeom prst="rect">
            <a:avLst/>
          </a:prstGeom>
          <a:noFill/>
          <a:extLst>
            <a:ext uri="{909E8E84-426E-40DD-AFC4-6F175D3DCCD1}">
              <a14:hiddenFill xmlns:a14="http://schemas.microsoft.com/office/drawing/2010/main">
                <a:solidFill>
                  <a:srgbClr val="FFFFFF"/>
                </a:solidFill>
              </a14:hiddenFill>
            </a:ext>
          </a:extLst>
        </p:spPr>
      </p:pic>
      <p:sp>
        <p:nvSpPr>
          <p:cNvPr id="57" name="TextBox 56"/>
          <p:cNvSpPr txBox="1"/>
          <p:nvPr/>
        </p:nvSpPr>
        <p:spPr>
          <a:xfrm>
            <a:off x="5015138" y="3123309"/>
            <a:ext cx="2130616" cy="646331"/>
          </a:xfrm>
          <a:prstGeom prst="rect">
            <a:avLst/>
          </a:prstGeom>
          <a:noFill/>
        </p:spPr>
        <p:txBody>
          <a:bodyPr wrap="square" rtlCol="0">
            <a:spAutoFit/>
          </a:bodyPr>
          <a:lstStyle/>
          <a:p>
            <a:pPr algn="ctr"/>
            <a:r>
              <a:rPr lang="ru-RU"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Бытовое обслуживание</a:t>
            </a:r>
            <a:endPar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8" name="Picture 2" descr="http://fbm.ru/wp-content/uploads/2015/10/52321671830b1.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9750" r="5916"/>
          <a:stretch/>
        </p:blipFill>
        <p:spPr bwMode="auto">
          <a:xfrm>
            <a:off x="3517831" y="2819802"/>
            <a:ext cx="1393521" cy="1393521"/>
          </a:xfrm>
          <a:prstGeom prst="ellipse">
            <a:avLst/>
          </a:prstGeom>
          <a:noFill/>
          <a:extLst>
            <a:ext uri="{909E8E84-426E-40DD-AFC4-6F175D3DCCD1}">
              <a14:hiddenFill xmlns:a14="http://schemas.microsoft.com/office/drawing/2010/main">
                <a:solidFill>
                  <a:srgbClr val="FFFFFF"/>
                </a:solidFill>
              </a14:hiddenFill>
            </a:ext>
          </a:extLst>
        </p:spPr>
      </p:pic>
      <p:pic>
        <p:nvPicPr>
          <p:cNvPr id="59" name="Рисунок 5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62091" y="2800563"/>
            <a:ext cx="1470345" cy="1470345"/>
          </a:xfrm>
          <a:prstGeom prst="rect">
            <a:avLst/>
          </a:prstGeom>
        </p:spPr>
      </p:pic>
      <p:pic>
        <p:nvPicPr>
          <p:cNvPr id="60" name="Picture 4" descr="http://images.aif.ru/008/168/416a502890c5bbef90211e8644c3977d.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6010" t="288" r="18606" b="-288"/>
          <a:stretch/>
        </p:blipFill>
        <p:spPr bwMode="auto">
          <a:xfrm>
            <a:off x="5703072" y="1160968"/>
            <a:ext cx="1393521" cy="1393521"/>
          </a:xfrm>
          <a:prstGeom prst="ellipse">
            <a:avLst/>
          </a:prstGeom>
          <a:noFill/>
          <a:extLst>
            <a:ext uri="{909E8E84-426E-40DD-AFC4-6F175D3DCCD1}">
              <a14:hiddenFill xmlns:a14="http://schemas.microsoft.com/office/drawing/2010/main">
                <a:solidFill>
                  <a:srgbClr val="FFFFFF"/>
                </a:solidFill>
              </a14:hiddenFill>
            </a:ext>
          </a:extLst>
        </p:spPr>
      </p:pic>
      <p:pic>
        <p:nvPicPr>
          <p:cNvPr id="61" name="Рисунок 6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63181" y="1122555"/>
            <a:ext cx="1470345" cy="1470345"/>
          </a:xfrm>
          <a:prstGeom prst="rect">
            <a:avLst/>
          </a:prstGeom>
        </p:spPr>
      </p:pic>
      <p:sp>
        <p:nvSpPr>
          <p:cNvPr id="62" name="TextBox 61"/>
          <p:cNvSpPr txBox="1"/>
          <p:nvPr/>
        </p:nvSpPr>
        <p:spPr>
          <a:xfrm>
            <a:off x="5983816" y="1445152"/>
            <a:ext cx="761747" cy="769441"/>
          </a:xfrm>
          <a:prstGeom prst="rect">
            <a:avLst/>
          </a:prstGeom>
          <a:noFill/>
        </p:spPr>
        <p:txBody>
          <a:bodyPr wrap="none" rtlCol="0">
            <a:spAutoFit/>
          </a:bodyPr>
          <a:lstStyle/>
          <a:p>
            <a:r>
              <a:rPr lang="ru-RU" sz="44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20</a:t>
            </a:r>
            <a:endParaRPr lang="ru-RU" sz="36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3" name="TextBox 62"/>
          <p:cNvSpPr txBox="1"/>
          <p:nvPr/>
        </p:nvSpPr>
        <p:spPr>
          <a:xfrm>
            <a:off x="3906959" y="3054897"/>
            <a:ext cx="538930" cy="923330"/>
          </a:xfrm>
          <a:prstGeom prst="rect">
            <a:avLst/>
          </a:prstGeom>
          <a:noFill/>
        </p:spPr>
        <p:txBody>
          <a:bodyPr wrap="none" rtlCol="0">
            <a:spAutoFit/>
          </a:bodyPr>
          <a:lstStyle/>
          <a:p>
            <a:r>
              <a:rPr lang="ru-RU" sz="54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4</a:t>
            </a:r>
            <a:endParaRPr lang="ru-RU" sz="44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64" name="Picture 8" descr="http://www.infovoronezh.ru/images/News/604755735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8598" y="4778069"/>
            <a:ext cx="2524159" cy="1655479"/>
          </a:xfrm>
          <a:prstGeom prst="rect">
            <a:avLst/>
          </a:prstGeom>
          <a:noFill/>
          <a:extLst>
            <a:ext uri="{909E8E84-426E-40DD-AFC4-6F175D3DCCD1}">
              <a14:hiddenFill xmlns:a14="http://schemas.microsoft.com/office/drawing/2010/main">
                <a:solidFill>
                  <a:srgbClr val="FFFFFF"/>
                </a:solidFill>
              </a14:hiddenFill>
            </a:ext>
          </a:extLst>
        </p:spPr>
      </p:pic>
      <p:pic>
        <p:nvPicPr>
          <p:cNvPr id="65" name="Рисунок 6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5781" y="2081424"/>
            <a:ext cx="651064" cy="622400"/>
          </a:xfrm>
          <a:prstGeom prst="rect">
            <a:avLst/>
          </a:prstGeom>
        </p:spPr>
      </p:pic>
      <p:sp>
        <p:nvSpPr>
          <p:cNvPr id="66" name="TextBox 65"/>
          <p:cNvSpPr txBox="1"/>
          <p:nvPr/>
        </p:nvSpPr>
        <p:spPr>
          <a:xfrm>
            <a:off x="2044339" y="347908"/>
            <a:ext cx="5532028" cy="400110"/>
          </a:xfrm>
          <a:prstGeom prst="rect">
            <a:avLst/>
          </a:prstGeom>
          <a:noFill/>
        </p:spPr>
        <p:txBody>
          <a:bodyPr wrap="square" rtlCol="0">
            <a:spAutoFit/>
          </a:bodyPr>
          <a:lstStyle/>
          <a:p>
            <a:pPr algn="ctr"/>
            <a:r>
              <a:rPr lang="ru-RU" sz="20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Потребительский рынок товаров и услуг</a:t>
            </a:r>
          </a:p>
        </p:txBody>
      </p:sp>
      <p:sp>
        <p:nvSpPr>
          <p:cNvPr id="33" name="TextBox 32"/>
          <p:cNvSpPr txBox="1"/>
          <p:nvPr/>
        </p:nvSpPr>
        <p:spPr>
          <a:xfrm>
            <a:off x="897895" y="181133"/>
            <a:ext cx="1067921"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7" name="Picture 2" descr="C:\Users\TeemoshenkovaLN\Desktop\Инвестиционный паспорт 2023\от министерства 2\Логотип.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28" name="Рисунок 2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37203914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Финансовая деятельность</a:t>
            </a:r>
          </a:p>
        </p:txBody>
      </p:sp>
      <p:sp>
        <p:nvSpPr>
          <p:cNvPr id="4" name="TextBox 3"/>
          <p:cNvSpPr txBox="1"/>
          <p:nvPr/>
        </p:nvSpPr>
        <p:spPr>
          <a:xfrm>
            <a:off x="7131673"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25</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aphicFrame>
        <p:nvGraphicFramePr>
          <p:cNvPr id="18" name="Диаграмма 17"/>
          <p:cNvGraphicFramePr/>
          <p:nvPr>
            <p:extLst>
              <p:ext uri="{D42A27DB-BD31-4B8C-83A1-F6EECF244321}">
                <p14:modId xmlns:p14="http://schemas.microsoft.com/office/powerpoint/2010/main" val="2461094579"/>
              </p:ext>
            </p:extLst>
          </p:nvPr>
        </p:nvGraphicFramePr>
        <p:xfrm>
          <a:off x="162389" y="2681102"/>
          <a:ext cx="7037919" cy="4488217"/>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18"/>
          <p:cNvSpPr txBox="1"/>
          <p:nvPr/>
        </p:nvSpPr>
        <p:spPr>
          <a:xfrm>
            <a:off x="0" y="1437070"/>
            <a:ext cx="3756380" cy="523220"/>
          </a:xfrm>
          <a:prstGeom prst="rect">
            <a:avLst/>
          </a:prstGeom>
          <a:noFill/>
        </p:spPr>
        <p:txBody>
          <a:bodyPr wrap="square" rtlCol="0">
            <a:spAutoFit/>
          </a:bodyPr>
          <a:lstStyle/>
          <a:p>
            <a:pPr algn="ctr"/>
            <a:r>
              <a:rPr lang="ru-RU" sz="14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Финансовые организации, </a:t>
            </a: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осуществляющие деятельность</a:t>
            </a:r>
          </a:p>
        </p:txBody>
      </p:sp>
      <p:sp>
        <p:nvSpPr>
          <p:cNvPr id="21" name="TextBox 20"/>
          <p:cNvSpPr txBox="1"/>
          <p:nvPr/>
        </p:nvSpPr>
        <p:spPr>
          <a:xfrm>
            <a:off x="3460770" y="1201171"/>
            <a:ext cx="3779341" cy="338554"/>
          </a:xfrm>
          <a:prstGeom prst="rect">
            <a:avLst/>
          </a:prstGeom>
          <a:noFill/>
        </p:spPr>
        <p:txBody>
          <a:bodyPr wrap="square" rtlCol="0">
            <a:spAutoFit/>
          </a:bodyPr>
          <a:lstStyle/>
          <a:p>
            <a:pPr algn="ctr"/>
            <a:r>
              <a:rPr lang="ru-RU" sz="16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Структура доходов, млн. руб</a:t>
            </a: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a:t>
            </a:r>
          </a:p>
        </p:txBody>
      </p:sp>
      <p:graphicFrame>
        <p:nvGraphicFramePr>
          <p:cNvPr id="22" name="Диаграмма 21"/>
          <p:cNvGraphicFramePr/>
          <p:nvPr>
            <p:extLst>
              <p:ext uri="{D42A27DB-BD31-4B8C-83A1-F6EECF244321}">
                <p14:modId xmlns:p14="http://schemas.microsoft.com/office/powerpoint/2010/main" val="44559488"/>
              </p:ext>
            </p:extLst>
          </p:nvPr>
        </p:nvGraphicFramePr>
        <p:xfrm>
          <a:off x="3277474" y="1803773"/>
          <a:ext cx="3962637" cy="2275858"/>
        </p:xfrm>
        <a:graphic>
          <a:graphicData uri="http://schemas.openxmlformats.org/drawingml/2006/chart">
            <c:chart xmlns:c="http://schemas.openxmlformats.org/drawingml/2006/chart" xmlns:r="http://schemas.openxmlformats.org/officeDocument/2006/relationships" r:id="rId5"/>
          </a:graphicData>
        </a:graphic>
      </p:graphicFrame>
      <p:sp>
        <p:nvSpPr>
          <p:cNvPr id="23" name="TextBox 22"/>
          <p:cNvSpPr txBox="1"/>
          <p:nvPr/>
        </p:nvSpPr>
        <p:spPr>
          <a:xfrm>
            <a:off x="159749" y="4666170"/>
            <a:ext cx="3802564" cy="338554"/>
          </a:xfrm>
          <a:prstGeom prst="rect">
            <a:avLst/>
          </a:prstGeom>
          <a:noFill/>
        </p:spPr>
        <p:txBody>
          <a:bodyPr wrap="square" rtlCol="0">
            <a:spAutoFit/>
          </a:bodyPr>
          <a:lstStyle/>
          <a:p>
            <a:pPr algn="ctr"/>
            <a:r>
              <a:rPr lang="ru-RU" sz="16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Структура расходов, млн. руб.</a:t>
            </a:r>
            <a:endPar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graphicFrame>
        <p:nvGraphicFramePr>
          <p:cNvPr id="14" name="Таблица 13"/>
          <p:cNvGraphicFramePr>
            <a:graphicFrameLocks noGrp="1"/>
          </p:cNvGraphicFramePr>
          <p:nvPr>
            <p:extLst>
              <p:ext uri="{D42A27DB-BD31-4B8C-83A1-F6EECF244321}">
                <p14:modId xmlns:p14="http://schemas.microsoft.com/office/powerpoint/2010/main" val="3857384991"/>
              </p:ext>
            </p:extLst>
          </p:nvPr>
        </p:nvGraphicFramePr>
        <p:xfrm>
          <a:off x="310549" y="2100856"/>
          <a:ext cx="3220552" cy="1714500"/>
        </p:xfrm>
        <a:graphic>
          <a:graphicData uri="http://schemas.openxmlformats.org/drawingml/2006/table">
            <a:tbl>
              <a:tblPr firstRow="1" bandRow="1">
                <a:tableStyleId>{5C22544A-7EE6-4342-B048-85BDC9FD1C3A}</a:tableStyleId>
              </a:tblPr>
              <a:tblGrid>
                <a:gridCol w="1816202">
                  <a:extLst>
                    <a:ext uri="{9D8B030D-6E8A-4147-A177-3AD203B41FA5}">
                      <a16:colId xmlns:a16="http://schemas.microsoft.com/office/drawing/2014/main" val="271249730"/>
                    </a:ext>
                  </a:extLst>
                </a:gridCol>
                <a:gridCol w="1404350">
                  <a:extLst>
                    <a:ext uri="{9D8B030D-6E8A-4147-A177-3AD203B41FA5}">
                      <a16:colId xmlns:a16="http://schemas.microsoft.com/office/drawing/2014/main" val="3658549356"/>
                    </a:ext>
                  </a:extLst>
                </a:gridCol>
              </a:tblGrid>
              <a:tr h="225945">
                <a:tc>
                  <a:txBody>
                    <a:bodyPr/>
                    <a:lstStyle/>
                    <a:p>
                      <a:pPr algn="ctr"/>
                      <a:r>
                        <a:rPr lang="ru-RU" sz="1050"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Банки</a:t>
                      </a:r>
                      <a:endParaRPr lang="ru-RU" sz="1050"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FFFF"/>
                    </a:solidFill>
                  </a:tcPr>
                </a:tc>
                <a:tc>
                  <a:txBody>
                    <a:bodyPr/>
                    <a:lstStyle/>
                    <a:p>
                      <a:pPr algn="ctr"/>
                      <a:r>
                        <a:rPr lang="ru-RU" sz="1050"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Страховые компании</a:t>
                      </a:r>
                      <a:endParaRPr lang="ru-RU" sz="1050"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FFFF"/>
                    </a:solidFill>
                  </a:tcPr>
                </a:tc>
                <a:extLst>
                  <a:ext uri="{0D108BD9-81ED-4DB2-BD59-A6C34878D82A}">
                    <a16:rowId xmlns:a16="http://schemas.microsoft.com/office/drawing/2014/main" val="446570374"/>
                  </a:ext>
                </a:extLst>
              </a:tr>
              <a:tr h="1166782">
                <a:tc>
                  <a:txBody>
                    <a:bodyPr/>
                    <a:lstStyle/>
                    <a:p>
                      <a:pPr algn="ct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ПАО «Сбербанк России» Смоленское отделение </a:t>
                      </a:r>
                    </a:p>
                    <a:p>
                      <a:pPr algn="ct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 8609 Дополнительный офис №8609/109</a:t>
                      </a:r>
                    </a:p>
                    <a:p>
                      <a:pPr algn="ctr"/>
                      <a:endPar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algn="ct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Филиал № 3652 Банка ВТБ (Публичное акционерное общество) в г. Воронеже</a:t>
                      </a:r>
                      <a:endParaRPr lang="ru-RU" sz="1000" baseline="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algn="ctr"/>
                      <a:endParaRPr lang="ru-RU" sz="1000" baseline="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FFF"/>
                    </a:solidFill>
                  </a:tcPr>
                </a:tc>
                <a:tc>
                  <a:txBody>
                    <a:bodyPr/>
                    <a:lstStyle/>
                    <a:p>
                      <a:pPr algn="ct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Страховой отдел в </a:t>
                      </a:r>
                      <a:b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b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г. Ельня </a:t>
                      </a:r>
                    </a:p>
                    <a:p>
                      <a:pPr algn="ct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ПАО «Росгосстрах»</a:t>
                      </a:r>
                    </a:p>
                    <a:p>
                      <a:pPr algn="ctr"/>
                      <a:endPar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FFF"/>
                    </a:solidFill>
                  </a:tcPr>
                </a:tc>
                <a:extLst>
                  <a:ext uri="{0D108BD9-81ED-4DB2-BD59-A6C34878D82A}">
                    <a16:rowId xmlns:a16="http://schemas.microsoft.com/office/drawing/2014/main" val="3661350664"/>
                  </a:ext>
                </a:extLst>
              </a:tr>
            </a:tbl>
          </a:graphicData>
        </a:graphic>
      </p:graphicFrame>
      <p:pic>
        <p:nvPicPr>
          <p:cNvPr id="13" name="Picture 2" descr="C:\Users\TeemoshenkovaLN\Desktop\Инвестиционный паспорт 2023\от министерства 2\Логотип.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12141556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Рисунок 39"/>
          <p:cNvPicPr>
            <a:picLocks noChangeAspect="1"/>
          </p:cNvPicPr>
          <p:nvPr/>
        </p:nvPicPr>
        <p:blipFill>
          <a:blip r:embed="rId3" cstate="print">
            <a:duotone>
              <a:prstClr val="black"/>
              <a:srgbClr val="FFFFB0">
                <a:tint val="45000"/>
                <a:satMod val="400000"/>
              </a:srgbClr>
            </a:duotone>
            <a:extLst>
              <a:ext uri="{BEBA8EAE-BF5A-486C-A8C5-ECC9F3942E4B}">
                <a14:imgProps xmlns:a14="http://schemas.microsoft.com/office/drawing/2010/main">
                  <a14:imgLayer r:embed="rId4">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5821444"/>
            <a:ext cx="6012182" cy="672538"/>
          </a:xfrm>
          <a:prstGeom prst="rect">
            <a:avLst/>
          </a:prstGeom>
          <a:effectLst>
            <a:glow rad="127000">
              <a:schemeClr val="accent1">
                <a:alpha val="0"/>
              </a:schemeClr>
            </a:glow>
            <a:outerShdw blurRad="50800" dist="50800" dir="5400000" sx="99000" sy="99000" algn="ctr" rotWithShape="0">
              <a:srgbClr val="000000">
                <a:alpha val="0"/>
              </a:srgbClr>
            </a:outerShdw>
            <a:reflection stA="97000" endPos="0" dist="50800" dir="5400000" sy="-100000" algn="bl" rotWithShape="0"/>
          </a:effectLst>
        </p:spPr>
      </p:pic>
      <p:pic>
        <p:nvPicPr>
          <p:cNvPr id="39" name="Рисунок 38"/>
          <p:cNvPicPr>
            <a:picLocks noChangeAspect="1"/>
          </p:cNvPicPr>
          <p:nvPr/>
        </p:nvPicPr>
        <p:blipFill>
          <a:blip r:embed="rId3" cstate="print">
            <a:duotone>
              <a:prstClr val="black"/>
              <a:srgbClr val="FFFFB0">
                <a:tint val="45000"/>
                <a:satMod val="400000"/>
              </a:srgbClr>
            </a:duotone>
            <a:extLst>
              <a:ext uri="{BEBA8EAE-BF5A-486C-A8C5-ECC9F3942E4B}">
                <a14:imgProps xmlns:a14="http://schemas.microsoft.com/office/drawing/2010/main">
                  <a14:imgLayer r:embed="rId4">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5489104"/>
            <a:ext cx="6013642" cy="672538"/>
          </a:xfrm>
          <a:prstGeom prst="rect">
            <a:avLst/>
          </a:prstGeom>
          <a:effectLst>
            <a:glow rad="127000">
              <a:schemeClr val="accent1">
                <a:alpha val="0"/>
              </a:schemeClr>
            </a:glow>
            <a:outerShdw blurRad="50800" dist="50800" dir="5400000" sx="99000" sy="99000" algn="ctr" rotWithShape="0">
              <a:srgbClr val="000000">
                <a:alpha val="0"/>
              </a:srgbClr>
            </a:outerShdw>
            <a:reflection stA="97000" endPos="0" dist="50800" dir="5400000" sy="-100000" algn="bl" rotWithShape="0"/>
          </a:effectLst>
        </p:spPr>
      </p:pic>
      <p:pic>
        <p:nvPicPr>
          <p:cNvPr id="38" name="Рисунок 37"/>
          <p:cNvPicPr>
            <a:picLocks noChangeAspect="1"/>
          </p:cNvPicPr>
          <p:nvPr/>
        </p:nvPicPr>
        <p:blipFill>
          <a:blip r:embed="rId5" cstate="print">
            <a:extLst>
              <a:ext uri="{BEBA8EAE-BF5A-486C-A8C5-ECC9F3942E4B}">
                <a14:imgProps xmlns:a14="http://schemas.microsoft.com/office/drawing/2010/main">
                  <a14:imgLayer r:embed="rId4">
                    <a14:imgEffect>
                      <a14:artisticCrisscrossEtching/>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2040" y="5498278"/>
            <a:ext cx="6081954" cy="1033722"/>
          </a:xfrm>
          <a:prstGeom prst="rect">
            <a:avLst/>
          </a:prstGeom>
          <a:effectLst>
            <a:glow rad="127000">
              <a:schemeClr val="accent1">
                <a:alpha val="0"/>
              </a:schemeClr>
            </a:glow>
            <a:outerShdw blurRad="50800" dist="50800" dir="5400000" sx="99000" sy="99000" algn="ctr" rotWithShape="0">
              <a:srgbClr val="000000">
                <a:alpha val="0"/>
              </a:srgbClr>
            </a:outerShdw>
            <a:reflection stA="97000" endPos="0" dist="50800" dir="5400000" sy="-100000" algn="bl" rotWithShape="0"/>
          </a:effectLst>
        </p:spPr>
      </p:pic>
      <p:pic>
        <p:nvPicPr>
          <p:cNvPr id="6" name="Рисунок 5"/>
          <p:cNvPicPr>
            <a:picLocks noChangeAspect="1"/>
          </p:cNvPicPr>
          <p:nvPr/>
        </p:nvPicPr>
        <p:blipFill>
          <a:blip r:embed="rId5" cstate="print">
            <a:extLst>
              <a:ext uri="{BEBA8EAE-BF5A-486C-A8C5-ECC9F3942E4B}">
                <a14:imgProps xmlns:a14="http://schemas.microsoft.com/office/drawing/2010/main">
                  <a14:imgLayer r:embed="rId4">
                    <a14:imgEffect>
                      <a14:artisticCrisscrossEtching/>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 y="3275432"/>
            <a:ext cx="7559675" cy="1125923"/>
          </a:xfrm>
          <a:prstGeom prst="rect">
            <a:avLst/>
          </a:prstGeom>
          <a:ln>
            <a:noFill/>
            <a:prstDash val="lgDash"/>
          </a:ln>
        </p:spPr>
      </p:pic>
      <p:pic>
        <p:nvPicPr>
          <p:cNvPr id="10" name="Рисунок 9"/>
          <p:cNvPicPr>
            <a:picLocks noChangeAspect="1"/>
          </p:cNvPicPr>
          <p:nvPr/>
        </p:nvPicPr>
        <p:blipFill>
          <a:blip r:embed="rId6" cstate="print"/>
          <a:stretch>
            <a:fillRect/>
          </a:stretch>
        </p:blipFill>
        <p:spPr>
          <a:xfrm>
            <a:off x="2061031" y="156237"/>
            <a:ext cx="5498644" cy="768091"/>
          </a:xfrm>
          <a:prstGeom prst="rect">
            <a:avLst/>
          </a:prstGeom>
        </p:spPr>
      </p:pic>
      <p:sp>
        <p:nvSpPr>
          <p:cNvPr id="3" name="TextBox 2"/>
          <p:cNvSpPr txBox="1"/>
          <p:nvPr/>
        </p:nvSpPr>
        <p:spPr>
          <a:xfrm>
            <a:off x="2061031" y="311192"/>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Образование</a:t>
            </a:r>
          </a:p>
        </p:txBody>
      </p:sp>
      <p:sp>
        <p:nvSpPr>
          <p:cNvPr id="4" name="TextBox 3"/>
          <p:cNvSpPr txBox="1"/>
          <p:nvPr/>
        </p:nvSpPr>
        <p:spPr>
          <a:xfrm>
            <a:off x="7121735"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26</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9" name="TextBox 28"/>
          <p:cNvSpPr txBox="1"/>
          <p:nvPr/>
        </p:nvSpPr>
        <p:spPr>
          <a:xfrm>
            <a:off x="32040" y="3294819"/>
            <a:ext cx="2279101" cy="1123384"/>
          </a:xfrm>
          <a:prstGeom prst="rect">
            <a:avLst/>
          </a:prstGeom>
          <a:noFill/>
        </p:spPr>
        <p:txBody>
          <a:bodyPr wrap="square" rtlCol="0">
            <a:spAutoFit/>
          </a:bodyPr>
          <a:lstStyle/>
          <a:p>
            <a:pPr algn="ct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Общее </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a:t>
            </a: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бразование</a:t>
            </a:r>
          </a:p>
          <a:p>
            <a:pPr algn="ctr"/>
            <a:r>
              <a:rPr lang="ru-RU" sz="1200" dirty="0" smtClean="0">
                <a:latin typeface="Open Sans" panose="020B0606030504020204" pitchFamily="34" charset="0"/>
                <a:ea typeface="Open Sans" panose="020B0606030504020204" pitchFamily="34" charset="0"/>
                <a:cs typeface="Open Sans" panose="020B0606030504020204" pitchFamily="34" charset="0"/>
              </a:rPr>
              <a:t>Численность школьников</a:t>
            </a:r>
          </a:p>
          <a:p>
            <a:pPr algn="ct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873 </a:t>
            </a:r>
            <a:r>
              <a:rPr lang="ru-RU" sz="1200" dirty="0">
                <a:latin typeface="Open Sans" panose="020B0606030504020204" pitchFamily="34" charset="0"/>
                <a:ea typeface="Open Sans" panose="020B0606030504020204" pitchFamily="34" charset="0"/>
                <a:cs typeface="Open Sans" panose="020B0606030504020204" pitchFamily="34" charset="0"/>
              </a:rPr>
              <a:t>чел.</a:t>
            </a:r>
          </a:p>
        </p:txBody>
      </p:sp>
      <p:pic>
        <p:nvPicPr>
          <p:cNvPr id="36" name="Рисунок 35"/>
          <p:cNvPicPr>
            <a:picLocks noChangeAspect="1"/>
          </p:cNvPicPr>
          <p:nvPr/>
        </p:nvPicPr>
        <p:blipFill>
          <a:blip r:embed="rId7" cstate="print">
            <a:duotone>
              <a:prstClr val="black"/>
              <a:srgbClr val="D1FFFF">
                <a:tint val="45000"/>
                <a:satMod val="400000"/>
              </a:srgbClr>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 y="4463090"/>
            <a:ext cx="7290078" cy="923331"/>
          </a:xfrm>
          <a:prstGeom prst="rect">
            <a:avLst/>
          </a:prstGeom>
        </p:spPr>
      </p:pic>
      <p:sp>
        <p:nvSpPr>
          <p:cNvPr id="37" name="TextBox 36"/>
          <p:cNvSpPr txBox="1"/>
          <p:nvPr/>
        </p:nvSpPr>
        <p:spPr>
          <a:xfrm>
            <a:off x="361119" y="4463091"/>
            <a:ext cx="1696747" cy="923330"/>
          </a:xfrm>
          <a:prstGeom prst="rect">
            <a:avLst/>
          </a:prstGeom>
          <a:noFill/>
        </p:spPr>
        <p:txBody>
          <a:bodyPr wrap="none" rtlCol="0">
            <a:spAutoFit/>
          </a:bodyPr>
          <a:lstStyle/>
          <a:p>
            <a:pPr algn="ct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Дополнительное </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a:t>
            </a: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бразование</a:t>
            </a:r>
          </a:p>
          <a:p>
            <a:pPr algn="ctr"/>
            <a:r>
              <a:rPr lang="ru-RU" sz="1200" dirty="0" smtClean="0">
                <a:latin typeface="Open Sans" panose="020B0606030504020204" pitchFamily="34" charset="0"/>
                <a:ea typeface="Open Sans" panose="020B0606030504020204" pitchFamily="34" charset="0"/>
                <a:cs typeface="Open Sans" panose="020B0606030504020204" pitchFamily="34" charset="0"/>
              </a:rPr>
              <a:t>Обучается</a:t>
            </a: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658 </a:t>
            </a:r>
            <a:r>
              <a:rPr lang="ru-RU" sz="1200" dirty="0">
                <a:latin typeface="Open Sans" panose="020B0606030504020204" pitchFamily="34" charset="0"/>
                <a:ea typeface="Open Sans" panose="020B0606030504020204" pitchFamily="34" charset="0"/>
                <a:cs typeface="Open Sans" panose="020B0606030504020204" pitchFamily="34" charset="0"/>
              </a:rPr>
              <a:t>чел.</a:t>
            </a:r>
          </a:p>
        </p:txBody>
      </p:sp>
      <p:sp>
        <p:nvSpPr>
          <p:cNvPr id="45" name="TextBox 44"/>
          <p:cNvSpPr txBox="1"/>
          <p:nvPr/>
        </p:nvSpPr>
        <p:spPr>
          <a:xfrm>
            <a:off x="247388" y="5507307"/>
            <a:ext cx="1735949" cy="1015663"/>
          </a:xfrm>
          <a:prstGeom prst="rect">
            <a:avLst/>
          </a:prstGeom>
          <a:noFill/>
        </p:spPr>
        <p:txBody>
          <a:bodyPr wrap="square" rtlCol="0">
            <a:spAutoFit/>
          </a:bodyPr>
          <a:lstStyle/>
          <a:p>
            <a:pPr algn="ct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Дошкольное</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a:t>
            </a: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бразование</a:t>
            </a:r>
          </a:p>
          <a:p>
            <a:pPr algn="ctr"/>
            <a:r>
              <a:rPr lang="ru-RU" sz="1200" dirty="0" smtClean="0">
                <a:latin typeface="Open Sans" panose="020B0606030504020204" pitchFamily="34" charset="0"/>
                <a:ea typeface="Open Sans" panose="020B0606030504020204" pitchFamily="34" charset="0"/>
                <a:cs typeface="Open Sans" panose="020B0606030504020204" pitchFamily="34" charset="0"/>
              </a:rPr>
              <a:t>Численность</a:t>
            </a:r>
            <a:r>
              <a:rPr lang="ru-RU" sz="1200" dirty="0">
                <a:latin typeface="Open Sans" panose="020B0606030504020204" pitchFamily="34" charset="0"/>
                <a:ea typeface="Open Sans" panose="020B0606030504020204" pitchFamily="34" charset="0"/>
                <a:cs typeface="Open Sans" panose="020B0606030504020204" pitchFamily="34" charset="0"/>
              </a:rPr>
              <a:t> </a:t>
            </a:r>
            <a:r>
              <a:rPr lang="ru-RU" sz="1200" dirty="0" smtClean="0">
                <a:latin typeface="Open Sans" panose="020B0606030504020204" pitchFamily="34" charset="0"/>
                <a:ea typeface="Open Sans" panose="020B0606030504020204" pitchFamily="34" charset="0"/>
                <a:cs typeface="Open Sans" panose="020B0606030504020204" pitchFamily="34" charset="0"/>
              </a:rPr>
              <a:t>248</a:t>
            </a: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200" dirty="0">
                <a:latin typeface="Open Sans" panose="020B0606030504020204" pitchFamily="34" charset="0"/>
                <a:ea typeface="Open Sans" panose="020B0606030504020204" pitchFamily="34" charset="0"/>
                <a:cs typeface="Open Sans" panose="020B0606030504020204" pitchFamily="34" charset="0"/>
              </a:rPr>
              <a:t>чел.</a:t>
            </a:r>
          </a:p>
          <a:p>
            <a:pPr algn="ctr"/>
            <a:endParaRPr lang="ru-RU" sz="1200" dirty="0" smtClean="0">
              <a:solidFill>
                <a:srgbClr val="007FAC"/>
              </a:solidFill>
              <a:latin typeface="Times New Roman" pitchFamily="18" charset="0"/>
              <a:ea typeface="Open Sans Semibold" panose="020B0706030804020204" pitchFamily="34" charset="0"/>
              <a:cs typeface="Times New Roman" pitchFamily="18" charset="0"/>
            </a:endParaRPr>
          </a:p>
        </p:txBody>
      </p:sp>
      <p:pic>
        <p:nvPicPr>
          <p:cNvPr id="54" name="Рисунок 5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9579" y="1115151"/>
            <a:ext cx="1503758" cy="1501632"/>
          </a:xfrm>
          <a:prstGeom prst="rect">
            <a:avLst/>
          </a:prstGeom>
        </p:spPr>
      </p:pic>
      <p:pic>
        <p:nvPicPr>
          <p:cNvPr id="56" name="Рисунок 5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41263" y="1113362"/>
            <a:ext cx="1518609" cy="1516461"/>
          </a:xfrm>
          <a:prstGeom prst="rect">
            <a:avLst/>
          </a:prstGeom>
        </p:spPr>
      </p:pic>
      <p:pic>
        <p:nvPicPr>
          <p:cNvPr id="57" name="Рисунок 5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17798" y="1131067"/>
            <a:ext cx="1503758" cy="1501632"/>
          </a:xfrm>
          <a:prstGeom prst="rect">
            <a:avLst/>
          </a:prstGeom>
        </p:spPr>
      </p:pic>
      <p:pic>
        <p:nvPicPr>
          <p:cNvPr id="58" name="Рисунок 5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74274" y="1131067"/>
            <a:ext cx="1518609" cy="1516461"/>
          </a:xfrm>
          <a:prstGeom prst="rect">
            <a:avLst/>
          </a:prstGeom>
        </p:spPr>
      </p:pic>
      <p:sp>
        <p:nvSpPr>
          <p:cNvPr id="7" name="TextBox 6"/>
          <p:cNvSpPr txBox="1"/>
          <p:nvPr/>
        </p:nvSpPr>
        <p:spPr>
          <a:xfrm>
            <a:off x="2658752" y="1497605"/>
            <a:ext cx="473206" cy="769441"/>
          </a:xfrm>
          <a:prstGeom prst="rect">
            <a:avLst/>
          </a:prstGeom>
          <a:noFill/>
        </p:spPr>
        <p:txBody>
          <a:bodyPr wrap="none" rtlCol="0">
            <a:spAutoFit/>
          </a:bodyPr>
          <a:lstStyle/>
          <a:p>
            <a:r>
              <a:rPr lang="ru-RU" sz="4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4</a:t>
            </a:r>
          </a:p>
        </p:txBody>
      </p:sp>
      <p:sp>
        <p:nvSpPr>
          <p:cNvPr id="41" name="TextBox 40"/>
          <p:cNvSpPr txBox="1"/>
          <p:nvPr/>
        </p:nvSpPr>
        <p:spPr>
          <a:xfrm>
            <a:off x="4320836" y="1486141"/>
            <a:ext cx="506870" cy="769441"/>
          </a:xfrm>
          <a:prstGeom prst="rect">
            <a:avLst/>
          </a:prstGeom>
          <a:noFill/>
        </p:spPr>
        <p:txBody>
          <a:bodyPr wrap="none" rtlCol="0">
            <a:spAutoFit/>
          </a:bodyPr>
          <a:lstStyle/>
          <a:p>
            <a:r>
              <a:rPr lang="ru-RU" sz="4400" b="1" dirty="0">
                <a:solidFill>
                  <a:srgbClr val="59C0D5"/>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3</a:t>
            </a:r>
          </a:p>
        </p:txBody>
      </p:sp>
      <p:sp>
        <p:nvSpPr>
          <p:cNvPr id="42" name="TextBox 41"/>
          <p:cNvSpPr txBox="1"/>
          <p:nvPr/>
        </p:nvSpPr>
        <p:spPr>
          <a:xfrm>
            <a:off x="6013641" y="1476757"/>
            <a:ext cx="498855" cy="769441"/>
          </a:xfrm>
          <a:prstGeom prst="rect">
            <a:avLst/>
          </a:prstGeom>
          <a:noFill/>
        </p:spPr>
        <p:txBody>
          <a:bodyPr wrap="none" rtlCol="0">
            <a:spAutoFit/>
          </a:bodyPr>
          <a:lstStyle/>
          <a:p>
            <a:r>
              <a:rPr lang="ru-RU" sz="4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3</a:t>
            </a:r>
          </a:p>
        </p:txBody>
      </p:sp>
      <p:sp>
        <p:nvSpPr>
          <p:cNvPr id="43" name="TextBox 42"/>
          <p:cNvSpPr txBox="1"/>
          <p:nvPr/>
        </p:nvSpPr>
        <p:spPr>
          <a:xfrm>
            <a:off x="771895" y="1474761"/>
            <a:ext cx="473206" cy="769441"/>
          </a:xfrm>
          <a:prstGeom prst="rect">
            <a:avLst/>
          </a:prstGeom>
          <a:noFill/>
        </p:spPr>
        <p:txBody>
          <a:bodyPr wrap="none" rtlCol="0">
            <a:spAutoFit/>
          </a:bodyPr>
          <a:lstStyle/>
          <a:p>
            <a:r>
              <a:rPr lang="ru-RU" sz="4400" b="1" dirty="0">
                <a:solidFill>
                  <a:srgbClr val="43E3EB"/>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6</a:t>
            </a:r>
          </a:p>
        </p:txBody>
      </p:sp>
      <p:sp>
        <p:nvSpPr>
          <p:cNvPr id="31" name="TextBox 30"/>
          <p:cNvSpPr txBox="1"/>
          <p:nvPr/>
        </p:nvSpPr>
        <p:spPr>
          <a:xfrm>
            <a:off x="474031" y="2607459"/>
            <a:ext cx="1470922" cy="600164"/>
          </a:xfrm>
          <a:prstGeom prst="rect">
            <a:avLst/>
          </a:prstGeom>
          <a:noFill/>
        </p:spPr>
        <p:txBody>
          <a:bodyPr wrap="square" rtlCol="0">
            <a:spAutoFit/>
          </a:bodyPr>
          <a:lstStyle/>
          <a:p>
            <a:pPr algn="ctr"/>
            <a:r>
              <a:rPr lang="ru-RU" sz="110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Муниципальных </a:t>
            </a:r>
            <a:endParaRPr lang="ru-RU" sz="11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11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образовательных </a:t>
            </a:r>
          </a:p>
          <a:p>
            <a:pPr algn="ctr"/>
            <a:r>
              <a:rPr lang="ru-RU" sz="11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учреждений</a:t>
            </a:r>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2" name="TextBox 31"/>
          <p:cNvSpPr txBox="1"/>
          <p:nvPr/>
        </p:nvSpPr>
        <p:spPr>
          <a:xfrm>
            <a:off x="3829846" y="2649521"/>
            <a:ext cx="1458296" cy="600164"/>
          </a:xfrm>
          <a:prstGeom prst="rect">
            <a:avLst/>
          </a:prstGeom>
          <a:noFill/>
        </p:spPr>
        <p:txBody>
          <a:bodyPr wrap="square" rtlCol="0">
            <a:spAutoFit/>
          </a:bodyPr>
          <a:lstStyle/>
          <a:p>
            <a:pPr algn="ctr"/>
            <a:r>
              <a:rPr lang="ru-RU" sz="11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Учреждения дошкольного образования</a:t>
            </a:r>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3" name="TextBox 32"/>
          <p:cNvSpPr txBox="1"/>
          <p:nvPr/>
        </p:nvSpPr>
        <p:spPr>
          <a:xfrm>
            <a:off x="2259068" y="2629823"/>
            <a:ext cx="1210771" cy="600164"/>
          </a:xfrm>
          <a:prstGeom prst="rect">
            <a:avLst/>
          </a:prstGeom>
          <a:noFill/>
        </p:spPr>
        <p:txBody>
          <a:bodyPr wrap="square" rtlCol="0">
            <a:spAutoFit/>
          </a:bodyPr>
          <a:lstStyle/>
          <a:p>
            <a:pPr algn="ctr"/>
            <a:r>
              <a:rPr lang="ru-RU" sz="11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Учреждения общего образования</a:t>
            </a:r>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4" name="TextBox 33"/>
          <p:cNvSpPr txBox="1"/>
          <p:nvPr/>
        </p:nvSpPr>
        <p:spPr>
          <a:xfrm>
            <a:off x="5238829" y="2648128"/>
            <a:ext cx="2053575" cy="600164"/>
          </a:xfrm>
          <a:prstGeom prst="rect">
            <a:avLst/>
          </a:prstGeom>
          <a:noFill/>
        </p:spPr>
        <p:txBody>
          <a:bodyPr wrap="square" rtlCol="0">
            <a:spAutoFit/>
          </a:bodyPr>
          <a:lstStyle/>
          <a:p>
            <a:pPr algn="ctr"/>
            <a:r>
              <a:rPr lang="ru-RU" sz="11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Учреждения дополнительного образования</a:t>
            </a:r>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 name="TextBox 1"/>
          <p:cNvSpPr txBox="1"/>
          <p:nvPr/>
        </p:nvSpPr>
        <p:spPr>
          <a:xfrm>
            <a:off x="2325905" y="3448708"/>
            <a:ext cx="4121945" cy="646331"/>
          </a:xfrm>
          <a:prstGeom prst="rect">
            <a:avLst/>
          </a:prstGeom>
          <a:noFill/>
        </p:spPr>
        <p:txBody>
          <a:bodyPr wrap="square" rtlCol="0">
            <a:spAutoFit/>
          </a:bodyPr>
          <a:lstStyle/>
          <a:p>
            <a:r>
              <a:rPr lang="ru-RU" b="1" dirty="0">
                <a:solidFill>
                  <a:srgbClr val="245776"/>
                </a:solidFill>
                <a:latin typeface="Open Sans" panose="020B0606030504020204" pitchFamily="34" charset="0"/>
                <a:ea typeface="Open Sans" panose="020B0606030504020204" pitchFamily="34" charset="0"/>
                <a:cs typeface="Open Sans" panose="020B0606030504020204" pitchFamily="34" charset="0"/>
              </a:rPr>
              <a:t>4</a:t>
            </a:r>
            <a:r>
              <a:rPr lang="ru-RU" sz="1200" dirty="0" smtClean="0">
                <a:latin typeface="Open Sans" pitchFamily="34" charset="0"/>
                <a:ea typeface="Open Sans" pitchFamily="34" charset="0"/>
                <a:cs typeface="Open Sans" pitchFamily="34" charset="0"/>
              </a:rPr>
              <a:t>общеобразовательных средних школ</a:t>
            </a:r>
          </a:p>
          <a:p>
            <a:r>
              <a:rPr lang="ru-RU" b="1" dirty="0">
                <a:solidFill>
                  <a:srgbClr val="245776"/>
                </a:solidFill>
                <a:latin typeface="Open Sans" panose="020B0606030504020204" pitchFamily="34" charset="0"/>
                <a:ea typeface="Open Sans" panose="020B0606030504020204" pitchFamily="34" charset="0"/>
                <a:cs typeface="Open Sans" panose="020B0606030504020204" pitchFamily="34" charset="0"/>
              </a:rPr>
              <a:t>2</a:t>
            </a:r>
            <a:r>
              <a:rPr lang="ru-RU" sz="12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 </a:t>
            </a:r>
            <a:r>
              <a:rPr lang="ru-RU" sz="1200" dirty="0" smtClean="0">
                <a:latin typeface="Open Sans" pitchFamily="34" charset="0"/>
                <a:ea typeface="Open Sans" pitchFamily="34" charset="0"/>
                <a:cs typeface="Open Sans" pitchFamily="34" charset="0"/>
              </a:rPr>
              <a:t>филиала средних школ</a:t>
            </a:r>
            <a:endParaRPr lang="ru-RU" sz="1200" dirty="0">
              <a:latin typeface="Open Sans" pitchFamily="34" charset="0"/>
              <a:ea typeface="Open Sans" pitchFamily="34" charset="0"/>
              <a:cs typeface="Open Sans" pitchFamily="34" charset="0"/>
            </a:endParaRPr>
          </a:p>
        </p:txBody>
      </p:sp>
      <p:sp>
        <p:nvSpPr>
          <p:cNvPr id="5" name="TextBox 4"/>
          <p:cNvSpPr txBox="1"/>
          <p:nvPr/>
        </p:nvSpPr>
        <p:spPr>
          <a:xfrm>
            <a:off x="2325905" y="4509257"/>
            <a:ext cx="4899285" cy="830997"/>
          </a:xfrm>
          <a:prstGeom prst="rect">
            <a:avLst/>
          </a:prstGeom>
          <a:noFill/>
        </p:spPr>
        <p:txBody>
          <a:bodyPr wrap="square" rtlCol="0">
            <a:spAutoFit/>
          </a:bodyPr>
          <a:lstStyle/>
          <a:p>
            <a:r>
              <a:rPr lang="ru-RU" sz="1200" dirty="0" smtClean="0">
                <a:latin typeface="Open Sans" pitchFamily="34" charset="0"/>
                <a:ea typeface="Open Sans" pitchFamily="34" charset="0"/>
                <a:cs typeface="Open Sans" pitchFamily="34" charset="0"/>
              </a:rPr>
              <a:t>МБУ </a:t>
            </a:r>
            <a:r>
              <a:rPr lang="ru-RU" sz="1200" dirty="0" err="1" smtClean="0">
                <a:latin typeface="Open Sans" pitchFamily="34" charset="0"/>
                <a:ea typeface="Open Sans" pitchFamily="34" charset="0"/>
                <a:cs typeface="Open Sans" pitchFamily="34" charset="0"/>
              </a:rPr>
              <a:t>Ельнинская</a:t>
            </a:r>
            <a:r>
              <a:rPr lang="ru-RU" sz="1200" dirty="0" smtClean="0">
                <a:latin typeface="Open Sans" pitchFamily="34" charset="0"/>
                <a:ea typeface="Open Sans" pitchFamily="34" charset="0"/>
                <a:cs typeface="Open Sans" pitchFamily="34" charset="0"/>
              </a:rPr>
              <a:t> спортивная школа</a:t>
            </a:r>
            <a:endParaRPr lang="ru-RU" sz="900" dirty="0">
              <a:latin typeface="Open Sans" pitchFamily="34" charset="0"/>
              <a:ea typeface="Open Sans" pitchFamily="34" charset="0"/>
              <a:cs typeface="Open Sans" pitchFamily="34" charset="0"/>
            </a:endParaRPr>
          </a:p>
          <a:p>
            <a:r>
              <a:rPr lang="ru-RU" sz="1200" dirty="0" smtClean="0">
                <a:latin typeface="Open Sans" pitchFamily="34" charset="0"/>
                <a:ea typeface="Open Sans" pitchFamily="34" charset="0"/>
                <a:cs typeface="Open Sans" pitchFamily="34" charset="0"/>
              </a:rPr>
              <a:t>МБУ ДО </a:t>
            </a:r>
            <a:r>
              <a:rPr lang="ru-RU" sz="1200" dirty="0">
                <a:latin typeface="Open Sans" pitchFamily="34" charset="0"/>
                <a:ea typeface="Open Sans" pitchFamily="34" charset="0"/>
                <a:cs typeface="Open Sans" pitchFamily="34" charset="0"/>
              </a:rPr>
              <a:t>Ельнинский районный Центр </a:t>
            </a:r>
            <a:r>
              <a:rPr lang="ru-RU" sz="1200" dirty="0" smtClean="0">
                <a:latin typeface="Open Sans" pitchFamily="34" charset="0"/>
                <a:ea typeface="Open Sans" pitchFamily="34" charset="0"/>
                <a:cs typeface="Open Sans" pitchFamily="34" charset="0"/>
              </a:rPr>
              <a:t>детского творчества</a:t>
            </a:r>
          </a:p>
          <a:p>
            <a:r>
              <a:rPr lang="ru-RU" sz="1200" dirty="0" smtClean="0">
                <a:latin typeface="Open Sans" pitchFamily="34" charset="0"/>
                <a:ea typeface="Open Sans" pitchFamily="34" charset="0"/>
                <a:cs typeface="Open Sans" pitchFamily="34" charset="0"/>
              </a:rPr>
              <a:t>МБУ ДО ДМШ </a:t>
            </a:r>
            <a:r>
              <a:rPr lang="ru-RU" sz="1200" dirty="0" err="1" smtClean="0">
                <a:latin typeface="Open Sans" pitchFamily="34" charset="0"/>
                <a:ea typeface="Open Sans" pitchFamily="34" charset="0"/>
                <a:cs typeface="Open Sans" pitchFamily="34" charset="0"/>
              </a:rPr>
              <a:t>г.Ельни</a:t>
            </a:r>
            <a:r>
              <a:rPr lang="ru-RU" sz="1200" dirty="0" smtClean="0">
                <a:latin typeface="Open Sans" pitchFamily="34" charset="0"/>
                <a:ea typeface="Open Sans" pitchFamily="34" charset="0"/>
                <a:cs typeface="Open Sans" pitchFamily="34" charset="0"/>
              </a:rPr>
              <a:t> детская музыкальная школа имени </a:t>
            </a:r>
          </a:p>
          <a:p>
            <a:r>
              <a:rPr lang="ru-RU" sz="1200" dirty="0" smtClean="0">
                <a:latin typeface="Open Sans" pitchFamily="34" charset="0"/>
                <a:ea typeface="Open Sans" pitchFamily="34" charset="0"/>
                <a:cs typeface="Open Sans" pitchFamily="34" charset="0"/>
              </a:rPr>
              <a:t>М.И. Глинки </a:t>
            </a:r>
            <a:endParaRPr lang="ru-RU" sz="1200" dirty="0">
              <a:latin typeface="Open Sans" pitchFamily="34" charset="0"/>
              <a:ea typeface="Open Sans" pitchFamily="34" charset="0"/>
              <a:cs typeface="Open Sans" pitchFamily="34" charset="0"/>
            </a:endParaRPr>
          </a:p>
        </p:txBody>
      </p:sp>
      <p:sp>
        <p:nvSpPr>
          <p:cNvPr id="8" name="TextBox 7"/>
          <p:cNvSpPr txBox="1"/>
          <p:nvPr/>
        </p:nvSpPr>
        <p:spPr>
          <a:xfrm>
            <a:off x="2325904" y="5539108"/>
            <a:ext cx="3788090" cy="1077218"/>
          </a:xfrm>
          <a:prstGeom prst="rect">
            <a:avLst/>
          </a:prstGeom>
          <a:noFill/>
        </p:spPr>
        <p:txBody>
          <a:bodyPr wrap="square" rtlCol="0">
            <a:spAutoFit/>
          </a:bodyPr>
          <a:lstStyle/>
          <a:p>
            <a:r>
              <a:rPr lang="ru-RU" sz="16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3</a:t>
            </a:r>
            <a:r>
              <a:rPr lang="ru-RU" sz="1200" dirty="0" smtClean="0">
                <a:latin typeface="Open Sans" pitchFamily="34" charset="0"/>
                <a:ea typeface="Open Sans" pitchFamily="34" charset="0"/>
                <a:cs typeface="Open Sans" pitchFamily="34" charset="0"/>
              </a:rPr>
              <a:t> детских сада:</a:t>
            </a:r>
          </a:p>
          <a:p>
            <a:r>
              <a:rPr lang="ru-RU" sz="1200" dirty="0">
                <a:latin typeface="Open Sans" pitchFamily="34" charset="0"/>
                <a:ea typeface="Open Sans" pitchFamily="34" charset="0"/>
                <a:cs typeface="Open Sans" pitchFamily="34" charset="0"/>
              </a:rPr>
              <a:t>МБДОУ </a:t>
            </a:r>
            <a:r>
              <a:rPr lang="ru-RU" sz="1200" dirty="0" smtClean="0">
                <a:latin typeface="Open Sans" pitchFamily="34" charset="0"/>
                <a:ea typeface="Open Sans" pitchFamily="34" charset="0"/>
                <a:cs typeface="Open Sans" pitchFamily="34" charset="0"/>
              </a:rPr>
              <a:t>«Солнышко»</a:t>
            </a:r>
          </a:p>
          <a:p>
            <a:r>
              <a:rPr lang="ru-RU" sz="1200" dirty="0" smtClean="0">
                <a:latin typeface="Open Sans" pitchFamily="34" charset="0"/>
                <a:ea typeface="Open Sans" pitchFamily="34" charset="0"/>
                <a:cs typeface="Open Sans" pitchFamily="34" charset="0"/>
              </a:rPr>
              <a:t>МБДОУ «Улыбка»</a:t>
            </a:r>
          </a:p>
          <a:p>
            <a:r>
              <a:rPr lang="ru-RU" sz="1200" dirty="0">
                <a:latin typeface="Open Sans" pitchFamily="34" charset="0"/>
                <a:ea typeface="Open Sans" pitchFamily="34" charset="0"/>
                <a:cs typeface="Open Sans" pitchFamily="34" charset="0"/>
              </a:rPr>
              <a:t>МБДОУ </a:t>
            </a:r>
            <a:r>
              <a:rPr lang="ru-RU" sz="1200" dirty="0" smtClean="0">
                <a:latin typeface="Open Sans" pitchFamily="34" charset="0"/>
                <a:ea typeface="Open Sans" pitchFamily="34" charset="0"/>
                <a:cs typeface="Open Sans" pitchFamily="34" charset="0"/>
              </a:rPr>
              <a:t>«Теремок»</a:t>
            </a:r>
            <a:endParaRPr lang="ru-RU" sz="1200" dirty="0">
              <a:latin typeface="Open Sans" pitchFamily="34" charset="0"/>
              <a:ea typeface="Open Sans" pitchFamily="34" charset="0"/>
              <a:cs typeface="Open Sans" pitchFamily="34" charset="0"/>
            </a:endParaRPr>
          </a:p>
          <a:p>
            <a:endParaRPr lang="ru-RU" sz="1200" dirty="0">
              <a:latin typeface="Open Sans" pitchFamily="34" charset="0"/>
              <a:ea typeface="Open Sans" pitchFamily="34" charset="0"/>
              <a:cs typeface="Open Sans" pitchFamily="34" charset="0"/>
            </a:endParaRPr>
          </a:p>
        </p:txBody>
      </p:sp>
      <p:sp>
        <p:nvSpPr>
          <p:cNvPr id="47" name="TextBox 46"/>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30" name="Picture 2" descr="C:\Users\TeemoshenkovaLN\Desktop\Инвестиционный паспорт 2023\от министерства 2\Логотип.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44" name="Рисунок 4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39148251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11950"/>
            <a:ext cx="5388908"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Здравоохранение</a:t>
            </a:r>
          </a:p>
        </p:txBody>
      </p:sp>
      <p:sp>
        <p:nvSpPr>
          <p:cNvPr id="4" name="TextBox 3"/>
          <p:cNvSpPr txBox="1"/>
          <p:nvPr/>
        </p:nvSpPr>
        <p:spPr>
          <a:xfrm>
            <a:off x="7121735" y="7209885"/>
            <a:ext cx="417294"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27</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2261640253"/>
              </p:ext>
            </p:extLst>
          </p:nvPr>
        </p:nvGraphicFramePr>
        <p:xfrm>
          <a:off x="236368" y="1511281"/>
          <a:ext cx="3680544" cy="822960"/>
        </p:xfrm>
        <a:graphic>
          <a:graphicData uri="http://schemas.openxmlformats.org/drawingml/2006/table">
            <a:tbl>
              <a:tblPr firstRow="1" bandRow="1">
                <a:tableStyleId>{5C22544A-7EE6-4342-B048-85BDC9FD1C3A}</a:tableStyleId>
              </a:tblPr>
              <a:tblGrid>
                <a:gridCol w="3152875">
                  <a:extLst>
                    <a:ext uri="{9D8B030D-6E8A-4147-A177-3AD203B41FA5}">
                      <a16:colId xmlns:a16="http://schemas.microsoft.com/office/drawing/2014/main" val="2891352032"/>
                    </a:ext>
                  </a:extLst>
                </a:gridCol>
                <a:gridCol w="527669">
                  <a:extLst>
                    <a:ext uri="{9D8B030D-6E8A-4147-A177-3AD203B41FA5}">
                      <a16:colId xmlns:a16="http://schemas.microsoft.com/office/drawing/2014/main" val="264918717"/>
                    </a:ext>
                  </a:extLst>
                </a:gridCol>
              </a:tblGrid>
              <a:tr h="220908">
                <a:tc gridSpan="2">
                  <a:txBody>
                    <a:bodyPr/>
                    <a:lstStyle/>
                    <a:p>
                      <a:pPr algn="ctr"/>
                      <a:r>
                        <a:rPr lang="ru-RU" sz="1400" cap="all" baseline="0" dirty="0" smtClean="0">
                          <a:latin typeface="Open Sans" panose="020B0606030504020204" pitchFamily="34" charset="0"/>
                          <a:ea typeface="Open Sans" panose="020B0606030504020204" pitchFamily="34" charset="0"/>
                          <a:cs typeface="Open Sans" panose="020B0606030504020204" pitchFamily="34" charset="0"/>
                        </a:rPr>
                        <a:t>Сеть медицинских учреждений</a:t>
                      </a:r>
                      <a:endParaRPr lang="ru-RU" sz="1400" cap="all" baseline="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59C0D5"/>
                    </a:solidFill>
                  </a:tcPr>
                </a:tc>
                <a:tc hMerge="1">
                  <a:txBody>
                    <a:bodyPr/>
                    <a:lstStyle/>
                    <a:p>
                      <a:endParaRPr lang="ru-RU" dirty="0"/>
                    </a:p>
                  </a:txBody>
                  <a:tcPr/>
                </a:tc>
                <a:extLst>
                  <a:ext uri="{0D108BD9-81ED-4DB2-BD59-A6C34878D82A}">
                    <a16:rowId xmlns:a16="http://schemas.microsoft.com/office/drawing/2014/main" val="235983299"/>
                  </a:ext>
                </a:extLst>
              </a:tr>
              <a:tr h="276125">
                <a:tc>
                  <a:txBody>
                    <a:bodyPr/>
                    <a:lstStyle/>
                    <a:p>
                      <a:r>
                        <a:rPr lang="ru-RU" sz="14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ОГБУЗ</a:t>
                      </a:r>
                      <a:r>
                        <a:rPr lang="ru-RU" sz="1400" baseline="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400" baseline="0" dirty="0" err="1"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Ельнинская</a:t>
                      </a:r>
                      <a:r>
                        <a:rPr lang="ru-RU" sz="1400" baseline="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 центральная  районная больница»</a:t>
                      </a:r>
                      <a:endPar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ctr"/>
                      <a:r>
                        <a:rPr lang="ru-RU" sz="1800" dirty="0" smtClean="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rPr>
                        <a:t>1</a:t>
                      </a:r>
                      <a:endParaRPr lang="ru-RU" sz="1800" dirty="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extLst>
                  <a:ext uri="{0D108BD9-81ED-4DB2-BD59-A6C34878D82A}">
                    <a16:rowId xmlns:a16="http://schemas.microsoft.com/office/drawing/2014/main" val="1922429711"/>
                  </a:ext>
                </a:extLst>
              </a:tr>
            </a:tbl>
          </a:graphicData>
        </a:graphic>
      </p:graphicFrame>
      <p:pic>
        <p:nvPicPr>
          <p:cNvPr id="11" name="Picture 2" descr="http://misanec.ru/wp-content/uploads/2016/01/What-we-do-health-18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87216" y="1152088"/>
            <a:ext cx="2928650" cy="1874692"/>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4134" y="4124594"/>
            <a:ext cx="1402401" cy="1402401"/>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14516" y="3401362"/>
            <a:ext cx="1412612" cy="1412612"/>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758" y="2534177"/>
            <a:ext cx="1313418" cy="1313418"/>
          </a:xfrm>
          <a:prstGeom prst="rect">
            <a:avLst/>
          </a:prstGeom>
        </p:spPr>
      </p:pic>
      <p:sp>
        <p:nvSpPr>
          <p:cNvPr id="16" name="TextBox 15"/>
          <p:cNvSpPr txBox="1"/>
          <p:nvPr/>
        </p:nvSpPr>
        <p:spPr>
          <a:xfrm>
            <a:off x="2122130" y="2970433"/>
            <a:ext cx="1407758" cy="584775"/>
          </a:xfrm>
          <a:prstGeom prst="rect">
            <a:avLst/>
          </a:prstGeom>
          <a:noFill/>
        </p:spPr>
        <p:txBody>
          <a:bodyPr wrap="none" rtlCol="0">
            <a:spAutoFit/>
          </a:bodyPr>
          <a:lstStyle/>
          <a:p>
            <a:pPr algn="ctr"/>
            <a:r>
              <a:rPr lang="ru-RU" sz="16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a:t>
            </a:r>
          </a:p>
          <a:p>
            <a:pPr algn="ctr"/>
            <a:r>
              <a:rPr lang="ru-RU" sz="16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коек</a:t>
            </a:r>
            <a:endParaRPr lang="ru-RU" sz="16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7" name="TextBox 16"/>
          <p:cNvSpPr txBox="1"/>
          <p:nvPr/>
        </p:nvSpPr>
        <p:spPr>
          <a:xfrm>
            <a:off x="5769168" y="3743941"/>
            <a:ext cx="1534394" cy="830997"/>
          </a:xfrm>
          <a:prstGeom prst="rect">
            <a:avLst/>
          </a:prstGeom>
          <a:noFill/>
        </p:spPr>
        <p:txBody>
          <a:bodyPr wrap="none" rtlCol="0">
            <a:spAutoFit/>
          </a:bodyPr>
          <a:lstStyle>
            <a:defPPr>
              <a:defRPr lang="en-US"/>
            </a:defPPr>
            <a:lvl1pPr algn="ctr">
              <a:defRPr sz="160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ru-RU" dirty="0"/>
              <a:t>Численность</a:t>
            </a:r>
          </a:p>
          <a:p>
            <a:r>
              <a:rPr lang="ru-RU" dirty="0"/>
              <a:t>врачей в</a:t>
            </a:r>
          </a:p>
          <a:p>
            <a:r>
              <a:rPr lang="ru-RU" dirty="0"/>
              <a:t>районе</a:t>
            </a:r>
          </a:p>
        </p:txBody>
      </p:sp>
      <p:sp>
        <p:nvSpPr>
          <p:cNvPr id="18" name="TextBox 17"/>
          <p:cNvSpPr txBox="1"/>
          <p:nvPr/>
        </p:nvSpPr>
        <p:spPr>
          <a:xfrm>
            <a:off x="457870" y="5547853"/>
            <a:ext cx="1907894" cy="1077218"/>
          </a:xfrm>
          <a:prstGeom prst="rect">
            <a:avLst/>
          </a:prstGeom>
          <a:noFill/>
        </p:spPr>
        <p:txBody>
          <a:bodyPr wrap="none" rtlCol="0">
            <a:spAutoFit/>
          </a:bodyPr>
          <a:lstStyle>
            <a:defPPr>
              <a:defRPr lang="en-US"/>
            </a:defPPr>
            <a:lvl1pPr algn="ctr">
              <a:defRPr sz="160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ru-RU" dirty="0"/>
              <a:t>Обеспеченность</a:t>
            </a:r>
          </a:p>
          <a:p>
            <a:r>
              <a:rPr lang="ru-RU" dirty="0"/>
              <a:t>медицинскими</a:t>
            </a:r>
          </a:p>
          <a:p>
            <a:r>
              <a:rPr lang="ru-RU" dirty="0"/>
              <a:t>работниками</a:t>
            </a:r>
          </a:p>
          <a:p>
            <a:r>
              <a:rPr lang="ru-RU" dirty="0"/>
              <a:t>(на 10 тыс. чел.) </a:t>
            </a:r>
          </a:p>
        </p:txBody>
      </p:sp>
      <p:pic>
        <p:nvPicPr>
          <p:cNvPr id="15" name="Рисунок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4376" y="2489733"/>
            <a:ext cx="1362183" cy="1362183"/>
          </a:xfrm>
          <a:prstGeom prst="rect">
            <a:avLst/>
          </a:prstGeom>
        </p:spPr>
      </p:pic>
      <p:sp>
        <p:nvSpPr>
          <p:cNvPr id="21" name="TextBox 20"/>
          <p:cNvSpPr txBox="1"/>
          <p:nvPr/>
        </p:nvSpPr>
        <p:spPr>
          <a:xfrm>
            <a:off x="799890" y="2770420"/>
            <a:ext cx="871256" cy="1261884"/>
          </a:xfrm>
          <a:prstGeom prst="rect">
            <a:avLst/>
          </a:prstGeom>
          <a:noFill/>
        </p:spPr>
        <p:txBody>
          <a:bodyPr wrap="square" rtlCol="0">
            <a:spAutoFit/>
          </a:bodyPr>
          <a:lstStyle/>
          <a:p>
            <a:pPr algn="ctr"/>
            <a:r>
              <a:rPr lang="ru-RU" sz="4400" dirty="0" smtClean="0">
                <a:solidFill>
                  <a:srgbClr val="7030A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79</a:t>
            </a:r>
          </a:p>
          <a:p>
            <a:pPr algn="ctr"/>
            <a:endParaRPr lang="ru-RU" sz="3200" b="1" dirty="0">
              <a:solidFill>
                <a:srgbClr val="A3E9E3"/>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27" name="Рисунок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87216" y="3366451"/>
            <a:ext cx="1439912" cy="1439912"/>
          </a:xfrm>
          <a:prstGeom prst="rect">
            <a:avLst/>
          </a:prstGeom>
        </p:spPr>
      </p:pic>
      <p:sp>
        <p:nvSpPr>
          <p:cNvPr id="22" name="TextBox 21"/>
          <p:cNvSpPr txBox="1"/>
          <p:nvPr/>
        </p:nvSpPr>
        <p:spPr>
          <a:xfrm>
            <a:off x="4365377" y="3555208"/>
            <a:ext cx="1110889" cy="1138773"/>
          </a:xfrm>
          <a:prstGeom prst="rect">
            <a:avLst/>
          </a:prstGeom>
          <a:noFill/>
        </p:spPr>
        <p:txBody>
          <a:bodyPr wrap="square" rtlCol="0">
            <a:spAutoFit/>
          </a:bodyPr>
          <a:lstStyle/>
          <a:p>
            <a:pPr algn="ctr"/>
            <a:r>
              <a:rPr lang="ru-RU" sz="4000" b="1" dirty="0" smtClean="0">
                <a:solidFill>
                  <a:srgbClr val="007FAC"/>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22</a:t>
            </a:r>
          </a:p>
          <a:p>
            <a:pPr algn="ctr"/>
            <a:r>
              <a:rPr lang="ru-RU" sz="2800" dirty="0" smtClean="0">
                <a:solidFill>
                  <a:srgbClr val="00BFD2"/>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чел.</a:t>
            </a:r>
            <a:endParaRPr lang="ru-RU" sz="2800" dirty="0">
              <a:solidFill>
                <a:srgbClr val="00BFD2"/>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29" name="Рисунок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84134" y="4093036"/>
            <a:ext cx="1441876" cy="1441876"/>
          </a:xfrm>
          <a:prstGeom prst="rect">
            <a:avLst/>
          </a:prstGeom>
        </p:spPr>
      </p:pic>
      <p:sp>
        <p:nvSpPr>
          <p:cNvPr id="23" name="TextBox 22"/>
          <p:cNvSpPr txBox="1"/>
          <p:nvPr/>
        </p:nvSpPr>
        <p:spPr>
          <a:xfrm>
            <a:off x="1196394" y="4511332"/>
            <a:ext cx="1458691" cy="1015663"/>
          </a:xfrm>
          <a:prstGeom prst="rect">
            <a:avLst/>
          </a:prstGeom>
          <a:noFill/>
        </p:spPr>
        <p:txBody>
          <a:bodyPr wrap="square" rtlCol="0">
            <a:spAutoFit/>
          </a:bodyPr>
          <a:lstStyle/>
          <a:p>
            <a:pPr algn="ctr"/>
            <a:r>
              <a:rPr lang="ru-RU" sz="3600" b="1" dirty="0" smtClean="0">
                <a:solidFill>
                  <a:srgbClr val="00206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49,5</a:t>
            </a:r>
          </a:p>
          <a:p>
            <a:pPr algn="ctr"/>
            <a:r>
              <a:rPr lang="ru-RU" sz="2400" dirty="0" smtClean="0">
                <a:solidFill>
                  <a:srgbClr val="00206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чел.</a:t>
            </a:r>
            <a:endParaRPr lang="ru-RU" sz="2400" dirty="0">
              <a:solidFill>
                <a:srgbClr val="00206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4" name="Рисунок 23"/>
          <p:cNvPicPr>
            <a:picLocks noChangeAspect="1"/>
          </p:cNvPicPr>
          <p:nvPr/>
        </p:nvPicPr>
        <p:blipFill>
          <a:blip r:embed="rId9" cstate="print">
            <a:extLst>
              <a:ext uri="{BEBA8EAE-BF5A-486C-A8C5-ECC9F3942E4B}">
                <a14:imgProps xmlns:a14="http://schemas.microsoft.com/office/drawing/2010/main">
                  <a14:imgLayer r:embed="rId10">
                    <a14:imgEffect>
                      <a14:artisticCrisscrossEtching/>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144573" y="5143368"/>
            <a:ext cx="3552496" cy="767254"/>
          </a:xfrm>
          <a:prstGeom prst="rect">
            <a:avLst/>
          </a:prstGeom>
          <a:ln>
            <a:noFill/>
            <a:prstDash val="lgDash"/>
          </a:ln>
        </p:spPr>
      </p:pic>
      <p:sp>
        <p:nvSpPr>
          <p:cNvPr id="30" name="TextBox 29"/>
          <p:cNvSpPr txBox="1"/>
          <p:nvPr/>
        </p:nvSpPr>
        <p:spPr>
          <a:xfrm>
            <a:off x="3144573" y="5304079"/>
            <a:ext cx="3552496" cy="523220"/>
          </a:xfrm>
          <a:prstGeom prst="rect">
            <a:avLst/>
          </a:prstGeom>
          <a:noFill/>
        </p:spPr>
        <p:txBody>
          <a:bodyPr wrap="square" rtlCol="0">
            <a:spAutoFit/>
          </a:bodyPr>
          <a:lstStyle/>
          <a:p>
            <a:pPr algn="ctr"/>
            <a:r>
              <a:rPr lang="ru-RU" sz="1400" dirty="0" smtClean="0">
                <a:solidFill>
                  <a:schemeClr val="accent6">
                    <a:lumMod val="50000"/>
                  </a:schemeClr>
                </a:solidFill>
                <a:latin typeface="Open Sans" pitchFamily="34" charset="0"/>
                <a:ea typeface="Open Sans" pitchFamily="34" charset="0"/>
                <a:cs typeface="Open Sans" pitchFamily="34" charset="0"/>
              </a:rPr>
              <a:t>На территории района функционируют </a:t>
            </a:r>
          </a:p>
          <a:p>
            <a:pPr algn="ctr"/>
            <a:r>
              <a:rPr lang="ru-RU" sz="1400" dirty="0">
                <a:solidFill>
                  <a:schemeClr val="accent6">
                    <a:lumMod val="50000"/>
                  </a:schemeClr>
                </a:solidFill>
                <a:latin typeface="Open Sans" pitchFamily="34" charset="0"/>
                <a:ea typeface="Open Sans" pitchFamily="34" charset="0"/>
                <a:cs typeface="Open Sans" pitchFamily="34" charset="0"/>
              </a:rPr>
              <a:t>7</a:t>
            </a:r>
            <a:r>
              <a:rPr lang="ru-RU" sz="1400" dirty="0" smtClean="0">
                <a:solidFill>
                  <a:schemeClr val="accent6">
                    <a:lumMod val="50000"/>
                  </a:schemeClr>
                </a:solidFill>
                <a:latin typeface="Open Sans" pitchFamily="34" charset="0"/>
                <a:ea typeface="Open Sans" pitchFamily="34" charset="0"/>
                <a:cs typeface="Open Sans" pitchFamily="34" charset="0"/>
              </a:rPr>
              <a:t> аптечных пунктов</a:t>
            </a:r>
            <a:endParaRPr lang="ru-RU" sz="1400" dirty="0">
              <a:solidFill>
                <a:schemeClr val="accent6">
                  <a:lumMod val="50000"/>
                </a:schemeClr>
              </a:solidFill>
              <a:latin typeface="Open Sans" pitchFamily="34" charset="0"/>
              <a:ea typeface="Open Sans" pitchFamily="34" charset="0"/>
              <a:cs typeface="Open Sans" pitchFamily="34" charset="0"/>
            </a:endParaRPr>
          </a:p>
        </p:txBody>
      </p:sp>
      <p:pic>
        <p:nvPicPr>
          <p:cNvPr id="28" name="Picture 2" descr="C:\Users\TeemoshenkovaLN\Desktop\Инвестиционный паспорт 2023\от министерства 2\Логотип.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31" name="Рисунок 3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31517448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878" y="1176948"/>
            <a:ext cx="1658624" cy="1656277"/>
          </a:xfrm>
          <a:prstGeom prst="rect">
            <a:avLst/>
          </a:prstGeom>
        </p:spPr>
      </p:pic>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08774"/>
            <a:ext cx="5422335"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Спорт</a:t>
            </a:r>
            <a:endParaRPr lang="ru-RU" sz="28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 name="TextBox 3"/>
          <p:cNvSpPr txBox="1"/>
          <p:nvPr/>
        </p:nvSpPr>
        <p:spPr>
          <a:xfrm>
            <a:off x="7121735"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28</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1152" y="4711895"/>
            <a:ext cx="1624075" cy="1621777"/>
          </a:xfrm>
          <a:prstGeom prst="rect">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490" y="2987114"/>
            <a:ext cx="1619513" cy="1617221"/>
          </a:xfrm>
          <a:prstGeom prst="rect">
            <a:avLst/>
          </a:prstGeom>
        </p:spPr>
      </p:pic>
      <p:sp>
        <p:nvSpPr>
          <p:cNvPr id="14" name="TextBox 13"/>
          <p:cNvSpPr txBox="1"/>
          <p:nvPr/>
        </p:nvSpPr>
        <p:spPr>
          <a:xfrm>
            <a:off x="3409951" y="2869909"/>
            <a:ext cx="3762234" cy="584775"/>
          </a:xfrm>
          <a:prstGeom prst="rect">
            <a:avLst/>
          </a:prstGeom>
          <a:noFill/>
        </p:spPr>
        <p:txBody>
          <a:bodyPr wrap="square" rtlCol="0">
            <a:spAutoFit/>
          </a:bodyPr>
          <a:lstStyle/>
          <a:p>
            <a:pPr algn="ctr"/>
            <a:r>
              <a:rPr lang="ru-RU" sz="3200" b="1" dirty="0" smtClean="0">
                <a:solidFill>
                  <a:srgbClr val="32C45C"/>
                </a:solidFill>
                <a:latin typeface="Open Sans Semibold" panose="020B0706030804020204" pitchFamily="34" charset="0"/>
                <a:ea typeface="Open Sans Semibold" panose="020B0706030804020204" pitchFamily="34" charset="0"/>
                <a:cs typeface="Open Sans Semibold" panose="020B0706030804020204" pitchFamily="34" charset="0"/>
              </a:rPr>
              <a:t>48</a:t>
            </a:r>
            <a:r>
              <a:rPr lang="ru-RU" dirty="0" smtClean="0">
                <a:latin typeface="Open Sans Semibold" panose="020B0706030804020204" pitchFamily="34" charset="0"/>
                <a:ea typeface="Open Sans Semibold" panose="020B0706030804020204" pitchFamily="34" charset="0"/>
                <a:cs typeface="Open Sans Semibold" panose="020B0706030804020204" pitchFamily="34" charset="0"/>
              </a:rPr>
              <a:t> </a:t>
            </a:r>
            <a:r>
              <a:rPr lang="ru-RU" b="1" dirty="0" smtClean="0">
                <a:latin typeface="Open Sans Semibold" panose="020B0706030804020204" pitchFamily="34" charset="0"/>
                <a:ea typeface="Open Sans Semibold" panose="020B0706030804020204" pitchFamily="34" charset="0"/>
                <a:cs typeface="Open Sans Semibold" panose="020B0706030804020204" pitchFamily="34" charset="0"/>
              </a:rPr>
              <a:t>спортивных объекта</a:t>
            </a:r>
            <a:endParaRPr lang="ru-RU"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6" name="TextBox 15"/>
          <p:cNvSpPr txBox="1"/>
          <p:nvPr/>
        </p:nvSpPr>
        <p:spPr>
          <a:xfrm>
            <a:off x="2842321" y="3646561"/>
            <a:ext cx="2787494" cy="584775"/>
          </a:xfrm>
          <a:prstGeom prst="rect">
            <a:avLst/>
          </a:prstGeom>
          <a:noFill/>
        </p:spPr>
        <p:txBody>
          <a:bodyPr wrap="none" rtlCol="0">
            <a:spAutoFit/>
          </a:bodyPr>
          <a:lstStyle/>
          <a:p>
            <a:r>
              <a:rPr lang="ru-RU" sz="3200" b="1" dirty="0">
                <a:solidFill>
                  <a:srgbClr val="32C45C"/>
                </a:solidFill>
                <a:latin typeface="Open Sans Semibold" panose="020B0706030804020204" pitchFamily="34" charset="0"/>
                <a:ea typeface="Open Sans Semibold" panose="020B0706030804020204" pitchFamily="34" charset="0"/>
                <a:cs typeface="Open Sans Semibold" panose="020B0706030804020204" pitchFamily="34" charset="0"/>
              </a:rPr>
              <a:t>1</a:t>
            </a:r>
            <a:r>
              <a:rPr lang="ru-RU" b="1" dirty="0" smtClean="0">
                <a:latin typeface="Open Sans Semibold" panose="020B0706030804020204" pitchFamily="34" charset="0"/>
                <a:ea typeface="Open Sans Semibold" panose="020B0706030804020204" pitchFamily="34" charset="0"/>
                <a:cs typeface="Open Sans Semibold" panose="020B0706030804020204" pitchFamily="34" charset="0"/>
              </a:rPr>
              <a:t>  спортивная школа</a:t>
            </a:r>
            <a:endParaRPr lang="ru-RU"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9" name="Прямоугольник 18"/>
          <p:cNvSpPr/>
          <p:nvPr/>
        </p:nvSpPr>
        <p:spPr>
          <a:xfrm>
            <a:off x="4026139" y="2047090"/>
            <a:ext cx="1440779" cy="584775"/>
          </a:xfrm>
          <a:prstGeom prst="rect">
            <a:avLst/>
          </a:prstGeom>
        </p:spPr>
        <p:txBody>
          <a:bodyPr wrap="none">
            <a:spAutoFit/>
          </a:bodyPr>
          <a:lstStyle/>
          <a:p>
            <a:r>
              <a:rPr lang="ru-RU" sz="3200" b="1" dirty="0" smtClean="0">
                <a:solidFill>
                  <a:srgbClr val="32C45C"/>
                </a:solidFill>
                <a:latin typeface="Open Sans Semibold" panose="020B0706030804020204" pitchFamily="34" charset="0"/>
                <a:ea typeface="Open Sans Semibold" panose="020B0706030804020204" pitchFamily="34" charset="0"/>
                <a:cs typeface="Open Sans Semibold" panose="020B0706030804020204" pitchFamily="34" charset="0"/>
              </a:rPr>
              <a:t>1550 </a:t>
            </a:r>
            <a:r>
              <a:rPr lang="ru-RU" dirty="0" smtClean="0">
                <a:latin typeface="Open Sans" panose="020B0606030504020204" pitchFamily="34" charset="0"/>
                <a:ea typeface="Open Sans" panose="020B0606030504020204" pitchFamily="34" charset="0"/>
                <a:cs typeface="Open Sans" panose="020B0606030504020204" pitchFamily="34" charset="0"/>
              </a:rPr>
              <a:t>чел.</a:t>
            </a:r>
            <a:endParaRPr lang="ru-RU" sz="2800" dirty="0">
              <a:solidFill>
                <a:srgbClr val="59C05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p:cNvSpPr txBox="1"/>
          <p:nvPr/>
        </p:nvSpPr>
        <p:spPr>
          <a:xfrm>
            <a:off x="2842321" y="1143707"/>
            <a:ext cx="3929283" cy="923330"/>
          </a:xfrm>
          <a:prstGeom prst="rect">
            <a:avLst/>
          </a:prstGeom>
          <a:noFill/>
        </p:spPr>
        <p:txBody>
          <a:bodyPr wrap="square" rtlCol="0">
            <a:spAutoFit/>
          </a:bodyPr>
          <a:lstStyle/>
          <a:p>
            <a:pPr algn="ctr"/>
            <a:r>
              <a:rPr lang="ru-RU" dirty="0" smtClean="0">
                <a:latin typeface="Open Sans Semibold" panose="020B0706030804020204" pitchFamily="34" charset="0"/>
                <a:ea typeface="Open Sans Semibold" panose="020B0706030804020204" pitchFamily="34" charset="0"/>
                <a:cs typeface="Open Sans Semibold" panose="020B0706030804020204" pitchFamily="34" charset="0"/>
              </a:rPr>
              <a:t>Численность населения, занимающаяся физкультурой и спортом</a:t>
            </a:r>
            <a:endParaRPr lang="ru-RU"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3" name="TextBox 22"/>
          <p:cNvSpPr txBox="1"/>
          <p:nvPr/>
        </p:nvSpPr>
        <p:spPr>
          <a:xfrm>
            <a:off x="3015932" y="4731011"/>
            <a:ext cx="3512531" cy="1692771"/>
          </a:xfrm>
          <a:prstGeom prst="rect">
            <a:avLst/>
          </a:prstGeom>
          <a:noFill/>
        </p:spPr>
        <p:txBody>
          <a:bodyPr wrap="square" rtlCol="0">
            <a:spAutoFit/>
          </a:bodyPr>
          <a:lstStyle/>
          <a:p>
            <a:pPr algn="ctr"/>
            <a:r>
              <a:rPr lang="ru-RU" dirty="0" smtClean="0">
                <a:latin typeface="Open Sans" panose="020B0606030504020204" pitchFamily="34" charset="0"/>
                <a:ea typeface="Open Sans" panose="020B0606030504020204" pitchFamily="34" charset="0"/>
                <a:cs typeface="Open Sans" panose="020B0606030504020204" pitchFamily="34" charset="0"/>
              </a:rPr>
              <a:t>В 2025 г. проведено</a:t>
            </a:r>
          </a:p>
          <a:p>
            <a:pPr algn="ctr"/>
            <a:r>
              <a:rPr lang="ru-RU" sz="3200" b="1" dirty="0" smtClean="0">
                <a:solidFill>
                  <a:srgbClr val="32C45C"/>
                </a:solidFill>
                <a:latin typeface="Open Sans Semibold" panose="020B0706030804020204" pitchFamily="34" charset="0"/>
                <a:ea typeface="Open Sans Semibold" panose="020B0706030804020204" pitchFamily="34" charset="0"/>
                <a:cs typeface="Open Sans Semibold" panose="020B0706030804020204" pitchFamily="34" charset="0"/>
              </a:rPr>
              <a:t>34</a:t>
            </a:r>
            <a:r>
              <a:rPr lang="ru-RU" dirty="0" smtClean="0">
                <a:latin typeface="Open Sans Semibold" panose="020B0706030804020204" pitchFamily="34" charset="0"/>
                <a:ea typeface="Open Sans Semibold" panose="020B0706030804020204" pitchFamily="34" charset="0"/>
                <a:cs typeface="Open Sans Semibold" panose="020B0706030804020204" pitchFamily="34" charset="0"/>
              </a:rPr>
              <a:t> районных физкультурно-массовых и спортивных мероприятий, в которых приняли участие </a:t>
            </a:r>
            <a:r>
              <a:rPr lang="ru-RU" b="1" dirty="0" smtClean="0">
                <a:solidFill>
                  <a:srgbClr val="32C45C"/>
                </a:solidFill>
                <a:latin typeface="Open Sans Semibold" panose="020B0706030804020204" pitchFamily="34" charset="0"/>
                <a:ea typeface="Open Sans Semibold" panose="020B0706030804020204" pitchFamily="34" charset="0"/>
                <a:cs typeface="Open Sans Semibold" panose="020B0706030804020204" pitchFamily="34" charset="0"/>
              </a:rPr>
              <a:t>1567</a:t>
            </a:r>
            <a:r>
              <a:rPr lang="ru-RU" dirty="0" smtClean="0">
                <a:latin typeface="Open Sans Semibold" panose="020B0706030804020204" pitchFamily="34" charset="0"/>
                <a:ea typeface="Open Sans Semibold" panose="020B0706030804020204" pitchFamily="34" charset="0"/>
                <a:cs typeface="Open Sans Semibold" panose="020B0706030804020204" pitchFamily="34" charset="0"/>
              </a:rPr>
              <a:t>чел.</a:t>
            </a:r>
            <a:endParaRPr lang="ru-RU"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 name="Прямоугольник 1"/>
          <p:cNvSpPr/>
          <p:nvPr/>
        </p:nvSpPr>
        <p:spPr>
          <a:xfrm>
            <a:off x="3163811" y="4231336"/>
            <a:ext cx="4178497" cy="338554"/>
          </a:xfrm>
          <a:prstGeom prst="rect">
            <a:avLst/>
          </a:prstGeom>
        </p:spPr>
        <p:txBody>
          <a:bodyPr wrap="square">
            <a:spAutoFit/>
          </a:bodyPr>
          <a:lstStyle/>
          <a:p>
            <a:pPr algn="ctr"/>
            <a:r>
              <a:rPr lang="ru-RU" sz="1600" dirty="0" smtClean="0">
                <a:latin typeface="Open Sans" panose="020B0606030504020204" pitchFamily="34" charset="0"/>
                <a:ea typeface="Open Sans" panose="020B0606030504020204" pitchFamily="34" charset="0"/>
                <a:cs typeface="Open Sans" panose="020B0606030504020204" pitchFamily="34" charset="0"/>
              </a:rPr>
              <a:t>МБУ ДО «</a:t>
            </a:r>
            <a:r>
              <a:rPr lang="ru-RU" sz="1600" dirty="0" err="1" smtClean="0">
                <a:latin typeface="Open Sans" panose="020B0606030504020204" pitchFamily="34" charset="0"/>
                <a:ea typeface="Open Sans" panose="020B0606030504020204" pitchFamily="34" charset="0"/>
                <a:cs typeface="Open Sans" panose="020B0606030504020204" pitchFamily="34" charset="0"/>
              </a:rPr>
              <a:t>Ельнинская</a:t>
            </a:r>
            <a:r>
              <a:rPr lang="ru-RU" sz="1600" dirty="0" smtClean="0">
                <a:latin typeface="Open Sans" panose="020B0606030504020204" pitchFamily="34" charset="0"/>
                <a:ea typeface="Open Sans" panose="020B0606030504020204" pitchFamily="34" charset="0"/>
                <a:cs typeface="Open Sans" panose="020B0606030504020204" pitchFamily="34" charset="0"/>
              </a:rPr>
              <a:t> спортивная </a:t>
            </a:r>
            <a:r>
              <a:rPr lang="ru-RU" sz="1600" dirty="0">
                <a:latin typeface="Open Sans" panose="020B0606030504020204" pitchFamily="34" charset="0"/>
                <a:ea typeface="Open Sans" panose="020B0606030504020204" pitchFamily="34" charset="0"/>
                <a:cs typeface="Open Sans" panose="020B0606030504020204" pitchFamily="34" charset="0"/>
              </a:rPr>
              <a:t>школа»</a:t>
            </a:r>
          </a:p>
        </p:txBody>
      </p:sp>
      <p:sp>
        <p:nvSpPr>
          <p:cNvPr id="26" name="TextBox 25"/>
          <p:cNvSpPr txBox="1"/>
          <p:nvPr/>
        </p:nvSpPr>
        <p:spPr>
          <a:xfrm>
            <a:off x="897895" y="181133"/>
            <a:ext cx="1067921"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муниципальный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17" name="Picture 2" descr="C:\Users\TeemoshenkovaLN\Desktop\Инвестиционный паспорт 2023\от министерства 2\Логотип.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21" name="Рисунок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12304731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User\Documents\ReceivedFiles\Администратор\100MSDCF\DSC0028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23" t="11523"/>
          <a:stretch/>
        </p:blipFill>
        <p:spPr bwMode="auto">
          <a:xfrm>
            <a:off x="4039639" y="1325391"/>
            <a:ext cx="2878092" cy="1710566"/>
          </a:xfrm>
          <a:prstGeom prst="roundRect">
            <a:avLst/>
          </a:prstGeom>
          <a:noFill/>
          <a:ln w="38100">
            <a:solidFill>
              <a:srgbClr val="7CD9E0"/>
            </a:solidFill>
          </a:ln>
          <a:extLst>
            <a:ext uri="{909E8E84-426E-40DD-AFC4-6F175D3DCCD1}">
              <a14:hiddenFill xmlns:a14="http://schemas.microsoft.com/office/drawing/2010/main">
                <a:solidFill>
                  <a:srgbClr val="FFFFFF"/>
                </a:solidFill>
              </a14:hiddenFill>
            </a:ext>
          </a:extLst>
        </p:spPr>
      </p:pic>
      <p:pic>
        <p:nvPicPr>
          <p:cNvPr id="1029" name="Picture 5" descr="C:\Users\User\Documents\ReceivedFiles\Администратор\100MSDCF\DSC0027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09339" y="1479438"/>
            <a:ext cx="2622710" cy="1690626"/>
          </a:xfrm>
          <a:prstGeom prst="roundRect">
            <a:avLst/>
          </a:prstGeom>
          <a:noFill/>
          <a:ln w="38100">
            <a:solidFill>
              <a:srgbClr val="7CD9E0"/>
            </a:solidFill>
          </a:ln>
          <a:extLst>
            <a:ext uri="{909E8E84-426E-40DD-AFC4-6F175D3DCCD1}">
              <a14:hiddenFill xmlns:a14="http://schemas.microsoft.com/office/drawing/2010/main">
                <a:solidFill>
                  <a:srgbClr val="FFFFFF"/>
                </a:solidFill>
              </a14:hiddenFill>
            </a:ext>
          </a:extLst>
        </p:spPr>
      </p:pic>
      <p:pic>
        <p:nvPicPr>
          <p:cNvPr id="10" name="Рисунок 9"/>
          <p:cNvPicPr>
            <a:picLocks noChangeAspect="1"/>
          </p:cNvPicPr>
          <p:nvPr/>
        </p:nvPicPr>
        <p:blipFill>
          <a:blip r:embed="rId5" cstate="print"/>
          <a:stretch>
            <a:fillRect/>
          </a:stretch>
        </p:blipFill>
        <p:spPr>
          <a:xfrm>
            <a:off x="2061031" y="156237"/>
            <a:ext cx="5498644"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Культура</a:t>
            </a:r>
          </a:p>
        </p:txBody>
      </p:sp>
      <p:sp>
        <p:nvSpPr>
          <p:cNvPr id="50" name="TextBox 49"/>
          <p:cNvSpPr txBox="1"/>
          <p:nvPr/>
        </p:nvSpPr>
        <p:spPr>
          <a:xfrm>
            <a:off x="7104642"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29</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46" name="Рисунок 45"/>
          <p:cNvPicPr>
            <a:picLocks noChangeAspect="1"/>
          </p:cNvPicPr>
          <p:nvPr/>
        </p:nvPicPr>
        <p:blipFill>
          <a:blip r:embed="rId6" cstate="print">
            <a:duotone>
              <a:prstClr val="black"/>
              <a:srgbClr val="76C981">
                <a:tint val="45000"/>
                <a:satMod val="400000"/>
              </a:srgbClr>
            </a:duotone>
            <a:extLst>
              <a:ext uri="{BEBA8EAE-BF5A-486C-A8C5-ECC9F3942E4B}">
                <a14:imgProps xmlns:a14="http://schemas.microsoft.com/office/drawing/2010/main">
                  <a14:imgLayer r:embed="rId7">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10186" y="2771367"/>
            <a:ext cx="2851360" cy="563961"/>
          </a:xfrm>
          <a:prstGeom prst="rect">
            <a:avLst/>
          </a:prstGeom>
        </p:spPr>
      </p:pic>
      <p:pic>
        <p:nvPicPr>
          <p:cNvPr id="61" name="Рисунок 60"/>
          <p:cNvPicPr>
            <a:picLocks noChangeAspect="1"/>
          </p:cNvPicPr>
          <p:nvPr/>
        </p:nvPicPr>
        <p:blipFill>
          <a:blip r:embed="rId6" cstate="print">
            <a:duotone>
              <a:prstClr val="black"/>
              <a:srgbClr val="76C981">
                <a:tint val="45000"/>
                <a:satMod val="400000"/>
              </a:srgbClr>
            </a:duotone>
            <a:extLst>
              <a:ext uri="{BEBA8EAE-BF5A-486C-A8C5-ECC9F3942E4B}">
                <a14:imgProps xmlns:a14="http://schemas.microsoft.com/office/drawing/2010/main">
                  <a14:imgLayer r:embed="rId7">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875223" y="1109656"/>
            <a:ext cx="2438524" cy="573993"/>
          </a:xfrm>
          <a:prstGeom prst="rect">
            <a:avLst/>
          </a:prstGeom>
        </p:spPr>
      </p:pic>
      <p:sp>
        <p:nvSpPr>
          <p:cNvPr id="47" name="TextBox 46"/>
          <p:cNvSpPr txBox="1"/>
          <p:nvPr/>
        </p:nvSpPr>
        <p:spPr>
          <a:xfrm>
            <a:off x="1510186" y="2859726"/>
            <a:ext cx="2779603" cy="461665"/>
          </a:xfrm>
          <a:prstGeom prst="rect">
            <a:avLst/>
          </a:prstGeom>
          <a:noFill/>
        </p:spPr>
        <p:txBody>
          <a:bodyPr wrap="square" rtlCol="0">
            <a:spAutoFit/>
          </a:bodyPr>
          <a:lstStyle/>
          <a:p>
            <a:pPr algn="ctr"/>
            <a:r>
              <a:rPr lang="ru-RU" sz="1200" b="1" dirty="0" err="1" smtClean="0">
                <a:solidFill>
                  <a:schemeClr val="bg1"/>
                </a:solidFill>
                <a:latin typeface="Open Sans" panose="020B0606030504020204" pitchFamily="34" charset="0"/>
                <a:ea typeface="Open Sans" panose="020B0606030504020204" pitchFamily="34" charset="0"/>
                <a:cs typeface="Open Sans" panose="020B0606030504020204" pitchFamily="34" charset="0"/>
              </a:rPr>
              <a:t>Ельнинский</a:t>
            </a:r>
            <a:r>
              <a:rPr lang="ru-RU" sz="12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районный историко-краеведческий музей</a:t>
            </a:r>
            <a:endParaRPr lang="ru-RU"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2" name="TextBox 61"/>
          <p:cNvSpPr txBox="1"/>
          <p:nvPr/>
        </p:nvSpPr>
        <p:spPr>
          <a:xfrm>
            <a:off x="4913163" y="1185836"/>
            <a:ext cx="2329788" cy="461665"/>
          </a:xfrm>
          <a:prstGeom prst="rect">
            <a:avLst/>
          </a:prstGeom>
          <a:noFill/>
        </p:spPr>
        <p:txBody>
          <a:bodyPr wrap="square" rtlCol="0">
            <a:spAutoFit/>
          </a:bodyPr>
          <a:lstStyle/>
          <a:p>
            <a:pPr algn="ctr"/>
            <a:r>
              <a:rPr lang="ru-RU"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Детская музыкальная школа имени М.И. Глинки</a:t>
            </a:r>
          </a:p>
        </p:txBody>
      </p:sp>
      <p:sp>
        <p:nvSpPr>
          <p:cNvPr id="34" name="TextBox 33"/>
          <p:cNvSpPr txBox="1"/>
          <p:nvPr/>
        </p:nvSpPr>
        <p:spPr>
          <a:xfrm>
            <a:off x="884777" y="27094"/>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sp>
        <p:nvSpPr>
          <p:cNvPr id="37" name="TextBox 36"/>
          <p:cNvSpPr txBox="1"/>
          <p:nvPr/>
        </p:nvSpPr>
        <p:spPr>
          <a:xfrm>
            <a:off x="2682470" y="3524490"/>
            <a:ext cx="4716813" cy="646331"/>
          </a:xfrm>
          <a:prstGeom prst="rect">
            <a:avLst/>
          </a:prstGeom>
          <a:noFill/>
        </p:spPr>
        <p:txBody>
          <a:bodyPr wrap="square" rtlCol="0">
            <a:spAutoFit/>
          </a:bodyPr>
          <a:lstStyle/>
          <a:p>
            <a:pPr algn="ctr"/>
            <a:r>
              <a:rPr lang="ru-RU" dirty="0" smtClean="0">
                <a:latin typeface="Open Sans" panose="020B0606030504020204" pitchFamily="34" charset="0"/>
                <a:ea typeface="Open Sans" panose="020B0606030504020204" pitchFamily="34" charset="0"/>
                <a:cs typeface="Open Sans" panose="020B0606030504020204" pitchFamily="34" charset="0"/>
              </a:rPr>
              <a:t>В 2025 году  проведено</a:t>
            </a:r>
          </a:p>
          <a:p>
            <a:pPr algn="ctr"/>
            <a:r>
              <a:rPr lang="ru-RU" b="1" dirty="0" smtClean="0">
                <a:solidFill>
                  <a:srgbClr val="40B640"/>
                </a:solidFill>
                <a:latin typeface="Open Sans Semibold" panose="020B0706030804020204" pitchFamily="34" charset="0"/>
                <a:ea typeface="Open Sans Semibold" panose="020B0706030804020204" pitchFamily="34" charset="0"/>
                <a:cs typeface="Open Sans Semibold" panose="020B0706030804020204" pitchFamily="34" charset="0"/>
              </a:rPr>
              <a:t>3300 </a:t>
            </a:r>
            <a:r>
              <a:rPr lang="ru-RU" dirty="0" smtClean="0">
                <a:latin typeface="Open Sans" panose="020B0606030504020204" pitchFamily="34" charset="0"/>
                <a:ea typeface="Open Sans" panose="020B0606030504020204" pitchFamily="34" charset="0"/>
                <a:cs typeface="Open Sans" panose="020B0606030504020204" pitchFamily="34" charset="0"/>
              </a:rPr>
              <a:t>культурно-массовых мероприятий</a:t>
            </a:r>
            <a:endParaRPr lang="ru-RU" dirty="0">
              <a:latin typeface="Open Sans" panose="020B0606030504020204" pitchFamily="34" charset="0"/>
              <a:ea typeface="Open Sans" panose="020B0606030504020204" pitchFamily="34" charset="0"/>
              <a:cs typeface="Open Sans" panose="020B0606030504020204" pitchFamily="34" charset="0"/>
            </a:endParaRPr>
          </a:p>
        </p:txBody>
      </p:sp>
      <p:sp>
        <p:nvSpPr>
          <p:cNvPr id="38" name="TextBox 37"/>
          <p:cNvSpPr txBox="1"/>
          <p:nvPr/>
        </p:nvSpPr>
        <p:spPr>
          <a:xfrm>
            <a:off x="2551673" y="4245027"/>
            <a:ext cx="4746323" cy="738664"/>
          </a:xfrm>
          <a:prstGeom prst="rect">
            <a:avLst/>
          </a:prstGeom>
          <a:noFill/>
        </p:spPr>
        <p:txBody>
          <a:bodyPr wrap="square" rtlCol="0">
            <a:spAutoFit/>
          </a:bodyPr>
          <a:lstStyle/>
          <a:p>
            <a:pPr algn="ctr"/>
            <a:r>
              <a:rPr lang="ru-RU" dirty="0">
                <a:latin typeface="Open Sans" panose="020B0606030504020204" pitchFamily="34" charset="0"/>
                <a:ea typeface="Open Sans" panose="020B0606030504020204" pitchFamily="34" charset="0"/>
                <a:cs typeface="Open Sans" panose="020B0606030504020204" pitchFamily="34" charset="0"/>
              </a:rPr>
              <a:t>В </a:t>
            </a:r>
            <a:r>
              <a:rPr lang="ru-RU" b="1" dirty="0" smtClean="0">
                <a:solidFill>
                  <a:srgbClr val="40B640"/>
                </a:solidFill>
                <a:latin typeface="Open Sans" panose="020B0606030504020204" pitchFamily="34" charset="0"/>
                <a:ea typeface="Open Sans" panose="020B0606030504020204" pitchFamily="34" charset="0"/>
                <a:cs typeface="Open Sans" panose="020B0606030504020204" pitchFamily="34" charset="0"/>
              </a:rPr>
              <a:t>144</a:t>
            </a:r>
            <a:r>
              <a:rPr lang="ru-RU" sz="1400" dirty="0" smtClean="0">
                <a:latin typeface="Open Sans Semibold" panose="020B0706030804020204" pitchFamily="34" charset="0"/>
                <a:ea typeface="Open Sans Semibold" panose="020B0706030804020204" pitchFamily="34" charset="0"/>
                <a:cs typeface="Open Sans Semibold" panose="020B0706030804020204" pitchFamily="34" charset="0"/>
              </a:rPr>
              <a:t> </a:t>
            </a:r>
            <a:r>
              <a:rPr lang="ru-RU" dirty="0" smtClean="0">
                <a:latin typeface="Open Sans" panose="020B0606030504020204" pitchFamily="34" charset="0"/>
                <a:ea typeface="Open Sans" panose="020B0606030504020204" pitchFamily="34" charset="0"/>
                <a:cs typeface="Open Sans" panose="020B0606030504020204" pitchFamily="34" charset="0"/>
              </a:rPr>
              <a:t>клубных формированиях занимаются </a:t>
            </a:r>
            <a:r>
              <a:rPr lang="ru-RU" b="1" dirty="0" smtClean="0">
                <a:solidFill>
                  <a:srgbClr val="40B640"/>
                </a:solidFill>
                <a:latin typeface="Open Sans" panose="020B0606030504020204" pitchFamily="34" charset="0"/>
                <a:ea typeface="Open Sans" panose="020B0606030504020204" pitchFamily="34" charset="0"/>
                <a:cs typeface="Open Sans" panose="020B0606030504020204" pitchFamily="34" charset="0"/>
              </a:rPr>
              <a:t>1585</a:t>
            </a:r>
            <a:r>
              <a:rPr lang="ru-RU" sz="2400" b="1" dirty="0" smtClean="0">
                <a:solidFill>
                  <a:srgbClr val="40B640"/>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dirty="0" smtClean="0">
                <a:latin typeface="Open Sans" panose="020B0606030504020204" pitchFamily="34" charset="0"/>
                <a:ea typeface="Open Sans" panose="020B0606030504020204" pitchFamily="34" charset="0"/>
                <a:cs typeface="Open Sans" panose="020B0606030504020204" pitchFamily="34" charset="0"/>
              </a:rPr>
              <a:t>человек </a:t>
            </a:r>
            <a:endParaRPr lang="ru-RU"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Прямоугольник 16"/>
          <p:cNvSpPr/>
          <p:nvPr/>
        </p:nvSpPr>
        <p:spPr>
          <a:xfrm>
            <a:off x="2854715" y="5026191"/>
            <a:ext cx="4116894" cy="1169551"/>
          </a:xfrm>
          <a:prstGeom prst="rect">
            <a:avLst/>
          </a:prstGeom>
        </p:spPr>
        <p:txBody>
          <a:bodyPr wrap="square">
            <a:spAutoFit/>
          </a:bodyPr>
          <a:lstStyle/>
          <a:p>
            <a:pPr algn="ctr"/>
            <a:r>
              <a:rPr lang="ru-RU" dirty="0">
                <a:latin typeface="Open Sans" panose="020B0606030504020204" pitchFamily="34" charset="0"/>
                <a:ea typeface="Open Sans" panose="020B0606030504020204" pitchFamily="34" charset="0"/>
                <a:cs typeface="Open Sans" panose="020B0606030504020204" pitchFamily="34" charset="0"/>
              </a:rPr>
              <a:t>В библиотеках зарегистрировано </a:t>
            </a:r>
            <a:r>
              <a:rPr lang="ru-RU" b="1" dirty="0" smtClean="0">
                <a:solidFill>
                  <a:srgbClr val="40B640"/>
                </a:solidFill>
                <a:latin typeface="Open Sans" panose="020B0606030504020204" pitchFamily="34" charset="0"/>
                <a:ea typeface="Open Sans" panose="020B0606030504020204" pitchFamily="34" charset="0"/>
                <a:cs typeface="Open Sans" panose="020B0606030504020204" pitchFamily="34" charset="0"/>
              </a:rPr>
              <a:t>9095</a:t>
            </a:r>
            <a:r>
              <a:rPr lang="ru-RU" sz="2400" b="1" dirty="0" smtClean="0">
                <a:solidFill>
                  <a:srgbClr val="40B640"/>
                </a:solidFill>
                <a:latin typeface="Open Sans" panose="020B0606030504020204" pitchFamily="34" charset="0"/>
                <a:ea typeface="Open Sans" panose="020B0606030504020204" pitchFamily="34" charset="0"/>
                <a:cs typeface="Open Sans" panose="020B0606030504020204" pitchFamily="34" charset="0"/>
              </a:rPr>
              <a:t> </a:t>
            </a:r>
            <a:r>
              <a:rPr lang="ru-RU" dirty="0" smtClean="0">
                <a:latin typeface="Open Sans" panose="020B0606030504020204" pitchFamily="34" charset="0"/>
                <a:ea typeface="Open Sans" panose="020B0606030504020204" pitchFamily="34" charset="0"/>
                <a:cs typeface="Open Sans" panose="020B0606030504020204" pitchFamily="34" charset="0"/>
              </a:rPr>
              <a:t>читателей, </a:t>
            </a:r>
            <a:r>
              <a:rPr lang="ru-RU" dirty="0">
                <a:latin typeface="Open Sans" panose="020B0606030504020204" pitchFamily="34" charset="0"/>
                <a:ea typeface="Open Sans" panose="020B0606030504020204" pitchFamily="34" charset="0"/>
                <a:cs typeface="Open Sans" panose="020B0606030504020204" pitchFamily="34" charset="0"/>
              </a:rPr>
              <a:t>книговыдача</a:t>
            </a:r>
            <a:r>
              <a:rPr lang="ru-RU" sz="2800" dirty="0">
                <a:latin typeface="Open Sans" panose="020B0606030504020204" pitchFamily="34" charset="0"/>
                <a:ea typeface="Open Sans" panose="020B0606030504020204" pitchFamily="34" charset="0"/>
                <a:cs typeface="Open Sans" panose="020B0606030504020204" pitchFamily="34" charset="0"/>
              </a:rPr>
              <a:t> </a:t>
            </a:r>
            <a:r>
              <a:rPr lang="ru-RU" b="1" dirty="0" smtClean="0">
                <a:solidFill>
                  <a:srgbClr val="40B640"/>
                </a:solidFill>
                <a:latin typeface="Open Sans" panose="020B0606030504020204" pitchFamily="34" charset="0"/>
                <a:ea typeface="Open Sans" panose="020B0606030504020204" pitchFamily="34" charset="0"/>
                <a:cs typeface="Open Sans" panose="020B0606030504020204" pitchFamily="34" charset="0"/>
              </a:rPr>
              <a:t>180803</a:t>
            </a:r>
            <a:r>
              <a:rPr lang="ru-RU" sz="2400" b="1" dirty="0" smtClean="0">
                <a:solidFill>
                  <a:srgbClr val="40B640"/>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dirty="0" smtClean="0">
                <a:latin typeface="Open Sans" panose="020B0606030504020204" pitchFamily="34" charset="0"/>
                <a:ea typeface="Open Sans" panose="020B0606030504020204" pitchFamily="34" charset="0"/>
                <a:cs typeface="Open Sans" panose="020B0606030504020204" pitchFamily="34" charset="0"/>
              </a:rPr>
              <a:t>экземпляр, количество посещений </a:t>
            </a:r>
            <a:r>
              <a:rPr lang="ru-RU" b="1" dirty="0" smtClean="0">
                <a:solidFill>
                  <a:srgbClr val="40B640"/>
                </a:solidFill>
                <a:latin typeface="Open Sans" panose="020B0606030504020204" pitchFamily="34" charset="0"/>
                <a:ea typeface="Open Sans" panose="020B0606030504020204" pitchFamily="34" charset="0"/>
                <a:cs typeface="Open Sans" panose="020B0606030504020204" pitchFamily="34" charset="0"/>
              </a:rPr>
              <a:t>207862 </a:t>
            </a:r>
            <a:r>
              <a:rPr lang="ru-RU" dirty="0" smtClean="0">
                <a:latin typeface="Open Sans" panose="020B0606030504020204" pitchFamily="34" charset="0"/>
                <a:ea typeface="Open Sans" panose="020B0606030504020204" pitchFamily="34" charset="0"/>
                <a:cs typeface="Open Sans" panose="020B0606030504020204" pitchFamily="34" charset="0"/>
              </a:rPr>
              <a:t>человек</a:t>
            </a:r>
            <a:endParaRPr lang="ru-RU" dirty="0">
              <a:latin typeface="Open Sans" panose="020B0606030504020204" pitchFamily="34" charset="0"/>
              <a:ea typeface="Open Sans" panose="020B0606030504020204" pitchFamily="34" charset="0"/>
              <a:cs typeface="Open Sans" panose="020B0606030504020204" pitchFamily="34" charset="0"/>
            </a:endParaRPr>
          </a:p>
        </p:txBody>
      </p:sp>
      <p:pic>
        <p:nvPicPr>
          <p:cNvPr id="28" name="Picture 4" descr="https://milgrommarketing.com/wp-content/uploads/2017/08/5-Steps-for-Better-Press-Coverage.jpe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6948" r="16386"/>
          <a:stretch/>
        </p:blipFill>
        <p:spPr bwMode="auto">
          <a:xfrm>
            <a:off x="409154" y="974087"/>
            <a:ext cx="931384" cy="931384"/>
          </a:xfrm>
          <a:prstGeom prst="ellipse">
            <a:avLst/>
          </a:prstGeom>
          <a:noFill/>
          <a:extLst>
            <a:ext uri="{909E8E84-426E-40DD-AFC4-6F175D3DCCD1}">
              <a14:hiddenFill xmlns:a14="http://schemas.microsoft.com/office/drawing/2010/main">
                <a:solidFill>
                  <a:srgbClr val="FFFFFF"/>
                </a:solidFill>
              </a14:hiddenFill>
            </a:ext>
          </a:extLst>
        </p:spPr>
      </p:pic>
      <p:pic>
        <p:nvPicPr>
          <p:cNvPr id="32" name="Picture 3" descr="C:\FAO\инвестпаспорт\ИНВЕСТИЦИОННЫЙ ПАСПОРТ\ДК Центральный.JPG"/>
          <p:cNvPicPr>
            <a:picLocks noChangeAspect="1" noChangeArrowheads="1"/>
          </p:cNvPicPr>
          <p:nvPr/>
        </p:nvPicPr>
        <p:blipFill rotWithShape="1">
          <a:blip r:embed="rId9" cstate="print"/>
          <a:srcRect l="18371" r="16295"/>
          <a:stretch/>
        </p:blipFill>
        <p:spPr bwMode="auto">
          <a:xfrm>
            <a:off x="985881" y="3879688"/>
            <a:ext cx="955485" cy="955485"/>
          </a:xfrm>
          <a:prstGeom prst="ellipse">
            <a:avLst/>
          </a:prstGeom>
        </p:spPr>
      </p:pic>
      <p:pic>
        <p:nvPicPr>
          <p:cNvPr id="33" name="Рисунок 3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5881" y="3866732"/>
            <a:ext cx="968441" cy="968441"/>
          </a:xfrm>
          <a:prstGeom prst="rect">
            <a:avLst/>
          </a:prstGeom>
        </p:spPr>
      </p:pic>
      <p:pic>
        <p:nvPicPr>
          <p:cNvPr id="36" name="Рисунок 3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9154" y="5299869"/>
            <a:ext cx="991512" cy="991512"/>
          </a:xfrm>
          <a:prstGeom prst="rect">
            <a:avLst/>
          </a:prstGeom>
        </p:spPr>
      </p:pic>
      <p:sp>
        <p:nvSpPr>
          <p:cNvPr id="41" name="TextBox 40"/>
          <p:cNvSpPr txBox="1"/>
          <p:nvPr/>
        </p:nvSpPr>
        <p:spPr>
          <a:xfrm>
            <a:off x="519635" y="4845192"/>
            <a:ext cx="1986330" cy="276999"/>
          </a:xfrm>
          <a:prstGeom prst="rect">
            <a:avLst/>
          </a:prstGeom>
          <a:noFill/>
        </p:spPr>
        <p:txBody>
          <a:bodyPr wrap="square" rtlCol="0">
            <a:spAutoFit/>
          </a:bodyPr>
          <a:lstStyle>
            <a:defPPr>
              <a:defRPr lang="en-US"/>
            </a:defPPr>
            <a:lvl1pPr algn="ctr">
              <a:defRPr sz="1200" b="1">
                <a:solidFill>
                  <a:srgbClr val="245776"/>
                </a:solidFill>
                <a:latin typeface="Open Sans" panose="020B0606030504020204" pitchFamily="34" charset="0"/>
                <a:ea typeface="Open Sans" panose="020B0606030504020204" pitchFamily="34" charset="0"/>
                <a:cs typeface="Open Sans" panose="020B0606030504020204" pitchFamily="34" charset="0"/>
              </a:defRPr>
            </a:lvl1pPr>
          </a:lstStyle>
          <a:p>
            <a:r>
              <a:rPr lang="ru-RU" dirty="0" smtClean="0"/>
              <a:t>Клубные </a:t>
            </a:r>
            <a:r>
              <a:rPr lang="ru-RU" dirty="0"/>
              <a:t>учреждения</a:t>
            </a:r>
          </a:p>
        </p:txBody>
      </p:sp>
      <p:sp>
        <p:nvSpPr>
          <p:cNvPr id="42" name="TextBox 41"/>
          <p:cNvSpPr txBox="1"/>
          <p:nvPr/>
        </p:nvSpPr>
        <p:spPr>
          <a:xfrm>
            <a:off x="230758" y="6334242"/>
            <a:ext cx="1402612" cy="276999"/>
          </a:xfrm>
          <a:prstGeom prst="rect">
            <a:avLst/>
          </a:prstGeom>
          <a:noFill/>
        </p:spPr>
        <p:txBody>
          <a:bodyPr wrap="square" rtlCol="0">
            <a:spAutoFit/>
          </a:bodyPr>
          <a:lstStyle/>
          <a:p>
            <a:pPr algn="ctr"/>
            <a:r>
              <a:rPr lang="ru-RU" sz="12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Библиотеки</a:t>
            </a:r>
            <a:endParaRPr lang="ru-RU" sz="12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p:cNvSpPr txBox="1"/>
          <p:nvPr/>
        </p:nvSpPr>
        <p:spPr>
          <a:xfrm>
            <a:off x="664720" y="5441682"/>
            <a:ext cx="478015" cy="707886"/>
          </a:xfrm>
          <a:prstGeom prst="rect">
            <a:avLst/>
          </a:prstGeom>
          <a:noFill/>
        </p:spPr>
        <p:txBody>
          <a:bodyPr wrap="none" rtlCol="0">
            <a:spAutoFit/>
          </a:bodyPr>
          <a:lstStyle/>
          <a:p>
            <a:pPr algn="ctr"/>
            <a:r>
              <a:rPr lang="ru-RU" sz="4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1</a:t>
            </a:r>
            <a:endParaRPr lang="ru-RU" sz="4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5" name="TextBox 44"/>
          <p:cNvSpPr txBox="1"/>
          <p:nvPr/>
        </p:nvSpPr>
        <p:spPr>
          <a:xfrm>
            <a:off x="299757" y="1955497"/>
            <a:ext cx="1196276" cy="461665"/>
          </a:xfrm>
          <a:prstGeom prst="rect">
            <a:avLst/>
          </a:prstGeom>
          <a:noFill/>
        </p:spPr>
        <p:txBody>
          <a:bodyPr wrap="square" rtlCol="0">
            <a:spAutoFit/>
          </a:bodyPr>
          <a:lstStyle/>
          <a:p>
            <a:pPr algn="ctr"/>
            <a:r>
              <a:rPr lang="ru-RU" sz="1200" b="1" dirty="0" err="1" smtClean="0">
                <a:solidFill>
                  <a:srgbClr val="245776"/>
                </a:solidFill>
                <a:latin typeface="Open Sans" panose="020B0606030504020204" pitchFamily="34" charset="0"/>
                <a:ea typeface="Open Sans" panose="020B0606030504020204" pitchFamily="34" charset="0"/>
                <a:cs typeface="Open Sans" panose="020B0606030504020204" pitchFamily="34" charset="0"/>
              </a:rPr>
              <a:t>Ельнинское</a:t>
            </a:r>
            <a:r>
              <a:rPr lang="ru-RU" sz="12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 </a:t>
            </a:r>
            <a:r>
              <a:rPr lang="ru-RU" sz="12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телевидение</a:t>
            </a:r>
          </a:p>
        </p:txBody>
      </p:sp>
      <p:sp>
        <p:nvSpPr>
          <p:cNvPr id="48" name="TextBox 47"/>
          <p:cNvSpPr txBox="1"/>
          <p:nvPr/>
        </p:nvSpPr>
        <p:spPr>
          <a:xfrm>
            <a:off x="1228622" y="3997009"/>
            <a:ext cx="470000" cy="707886"/>
          </a:xfrm>
          <a:prstGeom prst="rect">
            <a:avLst/>
          </a:prstGeom>
          <a:noFill/>
        </p:spPr>
        <p:txBody>
          <a:bodyPr wrap="none" rtlCol="0">
            <a:spAutoFit/>
          </a:bodyPr>
          <a:lstStyle/>
          <a:p>
            <a:pPr algn="ctr"/>
            <a:r>
              <a:rPr lang="ru-RU"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pic>
        <p:nvPicPr>
          <p:cNvPr id="49" name="Рисунок 4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9500" y="965813"/>
            <a:ext cx="968441" cy="968441"/>
          </a:xfrm>
          <a:prstGeom prst="rect">
            <a:avLst/>
          </a:prstGeom>
        </p:spPr>
      </p:pic>
      <p:pic>
        <p:nvPicPr>
          <p:cNvPr id="51" name="Рисунок 5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9212" y="2469323"/>
            <a:ext cx="994254" cy="994254"/>
          </a:xfrm>
          <a:prstGeom prst="rect">
            <a:avLst/>
          </a:prstGeom>
        </p:spPr>
      </p:pic>
      <p:sp>
        <p:nvSpPr>
          <p:cNvPr id="52" name="TextBox 51"/>
          <p:cNvSpPr txBox="1"/>
          <p:nvPr/>
        </p:nvSpPr>
        <p:spPr>
          <a:xfrm>
            <a:off x="346230" y="3526612"/>
            <a:ext cx="1040218" cy="276999"/>
          </a:xfrm>
          <a:prstGeom prst="rect">
            <a:avLst/>
          </a:prstGeom>
          <a:noFill/>
        </p:spPr>
        <p:txBody>
          <a:bodyPr wrap="square" rtlCol="0">
            <a:spAutoFit/>
          </a:bodyPr>
          <a:lstStyle/>
          <a:p>
            <a:pPr algn="ctr"/>
            <a:r>
              <a:rPr lang="ru-RU" sz="12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Музеи</a:t>
            </a:r>
            <a:endParaRPr lang="ru-RU" sz="12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3" name="TextBox 52"/>
          <p:cNvSpPr txBox="1"/>
          <p:nvPr/>
        </p:nvSpPr>
        <p:spPr>
          <a:xfrm>
            <a:off x="514616" y="2634051"/>
            <a:ext cx="698460" cy="707886"/>
          </a:xfrm>
          <a:prstGeom prst="rect">
            <a:avLst/>
          </a:prstGeom>
          <a:noFill/>
        </p:spPr>
        <p:txBody>
          <a:bodyPr wrap="square" rtlCol="0">
            <a:spAutoFit/>
          </a:bodyPr>
          <a:lstStyle/>
          <a:p>
            <a:pPr algn="ctr"/>
            <a:r>
              <a:rPr lang="ru-RU"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54" name="TextBox 53"/>
          <p:cNvSpPr txBox="1"/>
          <p:nvPr/>
        </p:nvSpPr>
        <p:spPr>
          <a:xfrm>
            <a:off x="559232" y="1081241"/>
            <a:ext cx="781306" cy="707886"/>
          </a:xfrm>
          <a:prstGeom prst="rect">
            <a:avLst/>
          </a:prstGeom>
          <a:noFill/>
        </p:spPr>
        <p:txBody>
          <a:bodyPr wrap="square" rtlCol="0">
            <a:spAutoFit/>
          </a:bodyPr>
          <a:lstStyle/>
          <a:p>
            <a:pPr algn="ctr"/>
            <a:r>
              <a:rPr lang="ru-RU"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pic>
        <p:nvPicPr>
          <p:cNvPr id="1026" name="Picture 2" descr="C:\Users\TEEMOS~1\AppData\Local\Temp\Rar$DI01.633\Парки отдыха.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96340" y="5301517"/>
            <a:ext cx="986130" cy="991191"/>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p:cNvSpPr txBox="1"/>
          <p:nvPr/>
        </p:nvSpPr>
        <p:spPr>
          <a:xfrm>
            <a:off x="1520256" y="6334242"/>
            <a:ext cx="1402612" cy="276999"/>
          </a:xfrm>
          <a:prstGeom prst="rect">
            <a:avLst/>
          </a:prstGeom>
          <a:noFill/>
        </p:spPr>
        <p:txBody>
          <a:bodyPr wrap="square" rtlCol="0">
            <a:spAutoFit/>
          </a:bodyPr>
          <a:lstStyle/>
          <a:p>
            <a:pPr algn="ctr"/>
            <a:r>
              <a:rPr lang="ru-RU" sz="12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Городской парк</a:t>
            </a:r>
            <a:endParaRPr lang="ru-RU" sz="12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p:cNvSpPr txBox="1"/>
          <p:nvPr/>
        </p:nvSpPr>
        <p:spPr>
          <a:xfrm>
            <a:off x="1954405" y="5443169"/>
            <a:ext cx="470000" cy="707886"/>
          </a:xfrm>
          <a:prstGeom prst="rect">
            <a:avLst/>
          </a:prstGeom>
          <a:noFill/>
        </p:spPr>
        <p:txBody>
          <a:bodyPr wrap="none" rtlCol="0">
            <a:spAutoFit/>
          </a:bodyPr>
          <a:lstStyle/>
          <a:p>
            <a:pPr algn="ctr"/>
            <a:r>
              <a:rPr lang="ru-RU"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pic>
        <p:nvPicPr>
          <p:cNvPr id="39" name="Picture 2" descr="C:\Users\TeemoshenkovaLN\Desktop\Инвестиционный паспорт 2023\от министерства 2\Логотип.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40" name="Рисунок 3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5084209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4" descr="C:\Users\TEEMOS~1\AppData\Local\Temp\Rar$DI48.323\Усадьб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823" y="5146090"/>
            <a:ext cx="817260" cy="811435"/>
          </a:xfrm>
          <a:prstGeom prst="rect">
            <a:avLst/>
          </a:prstGeom>
          <a:noFill/>
          <a:extLst>
            <a:ext uri="{909E8E84-426E-40DD-AFC4-6F175D3DCCD1}">
              <a14:hiddenFill xmlns:a14="http://schemas.microsoft.com/office/drawing/2010/main">
                <a:solidFill>
                  <a:srgbClr val="FFFFFF"/>
                </a:solidFill>
              </a14:hiddenFill>
            </a:ext>
          </a:extLst>
        </p:spPr>
      </p:pic>
      <p:pic>
        <p:nvPicPr>
          <p:cNvPr id="18" name="Рисунок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659" y="1656222"/>
            <a:ext cx="811435" cy="811435"/>
          </a:xfrm>
          <a:prstGeom prst="rect">
            <a:avLst/>
          </a:prstGeom>
        </p:spPr>
      </p:pic>
      <p:pic>
        <p:nvPicPr>
          <p:cNvPr id="4" name="Рисунок 3"/>
          <p:cNvPicPr>
            <a:picLocks noChangeAspect="1"/>
          </p:cNvPicPr>
          <p:nvPr/>
        </p:nvPicPr>
        <p:blipFill>
          <a:blip r:embed="rId5" cstate="print"/>
          <a:stretch>
            <a:fillRect/>
          </a:stretch>
        </p:blipFill>
        <p:spPr>
          <a:xfrm>
            <a:off x="2094626" y="156238"/>
            <a:ext cx="5498644" cy="622558"/>
          </a:xfrm>
          <a:prstGeom prst="rect">
            <a:avLst/>
          </a:prstGeom>
        </p:spPr>
      </p:pic>
      <p:sp>
        <p:nvSpPr>
          <p:cNvPr id="5" name="TextBox 4"/>
          <p:cNvSpPr txBox="1"/>
          <p:nvPr/>
        </p:nvSpPr>
        <p:spPr>
          <a:xfrm>
            <a:off x="2055372" y="236684"/>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Туризм</a:t>
            </a:r>
          </a:p>
        </p:txBody>
      </p:sp>
      <p:sp>
        <p:nvSpPr>
          <p:cNvPr id="13" name="TextBox 12"/>
          <p:cNvSpPr txBox="1"/>
          <p:nvPr/>
        </p:nvSpPr>
        <p:spPr>
          <a:xfrm>
            <a:off x="7116076"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30</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73" name="TextBox 72"/>
          <p:cNvSpPr txBox="1"/>
          <p:nvPr/>
        </p:nvSpPr>
        <p:spPr>
          <a:xfrm>
            <a:off x="0" y="2503279"/>
            <a:ext cx="1169582" cy="600164"/>
          </a:xfrm>
          <a:prstGeom prst="rect">
            <a:avLst/>
          </a:prstGeom>
          <a:noFill/>
        </p:spPr>
        <p:txBody>
          <a:bodyPr wrap="square" rtlCol="0">
            <a:spAutoFit/>
          </a:bodyPr>
          <a:lstStyle/>
          <a:p>
            <a:pPr algn="ctr"/>
            <a:r>
              <a:rPr lang="ru-RU" sz="11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Объектов культурного наследия</a:t>
            </a:r>
            <a:endParaRPr lang="ru-RU" sz="11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9" name="Рисунок 78"/>
          <p:cNvPicPr>
            <a:picLocks noChangeAspect="1"/>
          </p:cNvPicPr>
          <p:nvPr/>
        </p:nvPicPr>
        <p:blipFill>
          <a:blip r:embed="rId6" cstate="print">
            <a:lum bright="70000" contrast="-70000"/>
            <a:extLst>
              <a:ext uri="{BEBA8EAE-BF5A-486C-A8C5-ECC9F3942E4B}">
                <a14:imgProps xmlns:a14="http://schemas.microsoft.com/office/drawing/2010/main">
                  <a14:imgLayer r:embed="rId7">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308219" y="5125562"/>
            <a:ext cx="2481129" cy="726780"/>
          </a:xfrm>
          <a:prstGeom prst="rect">
            <a:avLst/>
          </a:prstGeom>
        </p:spPr>
      </p:pic>
      <p:sp>
        <p:nvSpPr>
          <p:cNvPr id="33" name="TextBox 32"/>
          <p:cNvSpPr txBox="1"/>
          <p:nvPr/>
        </p:nvSpPr>
        <p:spPr>
          <a:xfrm>
            <a:off x="1322534" y="5235625"/>
            <a:ext cx="2489070" cy="523220"/>
          </a:xfrm>
          <a:prstGeom prst="rect">
            <a:avLst/>
          </a:prstGeom>
          <a:noFill/>
        </p:spPr>
        <p:txBody>
          <a:bodyPr wrap="square" rtlCol="0">
            <a:spAutoFit/>
          </a:bodyPr>
          <a:lstStyle/>
          <a:p>
            <a:pPr algn="ctr"/>
            <a:r>
              <a:rPr lang="ru-RU" sz="1400" b="1" dirty="0" smtClean="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Приоритетные направления:</a:t>
            </a:r>
            <a:endParaRPr lang="ru-RU" sz="1400" b="1" dirty="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7" name="TextBox 6"/>
          <p:cNvSpPr txBox="1"/>
          <p:nvPr/>
        </p:nvSpPr>
        <p:spPr>
          <a:xfrm>
            <a:off x="302860" y="1829941"/>
            <a:ext cx="550151" cy="523220"/>
          </a:xfrm>
          <a:prstGeom prst="rect">
            <a:avLst/>
          </a:prstGeom>
          <a:noFill/>
        </p:spPr>
        <p:txBody>
          <a:bodyPr wrap="none" rtlCol="0">
            <a:spAutoFit/>
          </a:bodyPr>
          <a:lstStyle/>
          <a:p>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62</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endParaRPr>
          </a:p>
        </p:txBody>
      </p:sp>
      <p:sp>
        <p:nvSpPr>
          <p:cNvPr id="42" name="TextBox 41"/>
          <p:cNvSpPr txBox="1"/>
          <p:nvPr/>
        </p:nvSpPr>
        <p:spPr>
          <a:xfrm>
            <a:off x="887009" y="94047"/>
            <a:ext cx="1067921"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53" name="Picture 4" descr="C:\Users\User\Desktop\инвестиционный паспорт\Приложение к Методическим реккомендациям\Культура\Церкви и храмы.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1094" y="3428584"/>
            <a:ext cx="840113" cy="861910"/>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430403" y="3608149"/>
            <a:ext cx="389850" cy="523220"/>
          </a:xfrm>
          <a:prstGeom prst="rect">
            <a:avLst/>
          </a:prstGeom>
        </p:spPr>
        <p:txBody>
          <a:bodyPr wrap="none">
            <a:spAutoFit/>
          </a:bodyPr>
          <a:lstStyle/>
          <a:p>
            <a:r>
              <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3</a:t>
            </a:r>
          </a:p>
        </p:txBody>
      </p:sp>
      <p:sp>
        <p:nvSpPr>
          <p:cNvPr id="15" name="Прямоугольник 14"/>
          <p:cNvSpPr/>
          <p:nvPr/>
        </p:nvSpPr>
        <p:spPr>
          <a:xfrm>
            <a:off x="94470" y="4381923"/>
            <a:ext cx="1064479" cy="430887"/>
          </a:xfrm>
          <a:prstGeom prst="rect">
            <a:avLst/>
          </a:prstGeom>
        </p:spPr>
        <p:txBody>
          <a:bodyPr wrap="square">
            <a:spAutoFit/>
          </a:bodyPr>
          <a:lstStyle/>
          <a:p>
            <a:pPr algn="ctr"/>
            <a:r>
              <a:rPr lang="ru-RU" sz="1100" b="1" dirty="0">
                <a:solidFill>
                  <a:srgbClr val="0070C0"/>
                </a:solidFill>
                <a:latin typeface="Open Sans" pitchFamily="34" charset="0"/>
                <a:ea typeface="Open Sans" pitchFamily="34" charset="0"/>
                <a:cs typeface="Open Sans" pitchFamily="34" charset="0"/>
              </a:rPr>
              <a:t>Церкви и храмы</a:t>
            </a:r>
          </a:p>
        </p:txBody>
      </p:sp>
      <p:sp>
        <p:nvSpPr>
          <p:cNvPr id="61" name="Прямоугольник 60"/>
          <p:cNvSpPr/>
          <p:nvPr/>
        </p:nvSpPr>
        <p:spPr>
          <a:xfrm flipH="1">
            <a:off x="462093" y="5290198"/>
            <a:ext cx="453120" cy="523220"/>
          </a:xfrm>
          <a:prstGeom prst="rect">
            <a:avLst/>
          </a:prstGeom>
        </p:spPr>
        <p:txBody>
          <a:bodyPr wrap="square">
            <a:spAutoFit/>
          </a:bodyPr>
          <a:lstStyle/>
          <a:p>
            <a:r>
              <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pitchFamily="34" charset="0"/>
                <a:ea typeface="Open Sans" pitchFamily="34" charset="0"/>
                <a:cs typeface="Open Sans" pitchFamily="34" charset="0"/>
              </a:rPr>
              <a:t>1</a:t>
            </a:r>
          </a:p>
        </p:txBody>
      </p:sp>
      <p:sp>
        <p:nvSpPr>
          <p:cNvPr id="62" name="TextBox 61"/>
          <p:cNvSpPr txBox="1"/>
          <p:nvPr/>
        </p:nvSpPr>
        <p:spPr>
          <a:xfrm>
            <a:off x="-64131" y="5983584"/>
            <a:ext cx="1417167" cy="461665"/>
          </a:xfrm>
          <a:prstGeom prst="rect">
            <a:avLst/>
          </a:prstGeom>
          <a:noFill/>
        </p:spPr>
        <p:txBody>
          <a:bodyPr wrap="square" rtlCol="0">
            <a:spAutoFit/>
          </a:bodyPr>
          <a:lstStyle/>
          <a:p>
            <a:pPr algn="ctr"/>
            <a:r>
              <a:rPr lang="ru-RU" sz="12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Музей-усадьба</a:t>
            </a:r>
          </a:p>
          <a:p>
            <a:pPr algn="ctr"/>
            <a:r>
              <a:rPr lang="ru-RU" sz="12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М.И. Глинки</a:t>
            </a:r>
            <a:endParaRPr lang="ru-RU" sz="12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6" name="TextBox 65"/>
          <p:cNvSpPr txBox="1"/>
          <p:nvPr/>
        </p:nvSpPr>
        <p:spPr>
          <a:xfrm>
            <a:off x="2076122" y="6098592"/>
            <a:ext cx="1508875" cy="461665"/>
          </a:xfrm>
          <a:prstGeom prst="rect">
            <a:avLst/>
          </a:prstGeom>
          <a:noFill/>
        </p:spPr>
        <p:txBody>
          <a:bodyPr wrap="none" rtlCol="0">
            <a:spAutoFit/>
          </a:bodyPr>
          <a:lstStyle/>
          <a:p>
            <a:r>
              <a:rPr lang="ru-RU" sz="1200" dirty="0" smtClean="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Культурно-</a:t>
            </a:r>
          </a:p>
          <a:p>
            <a:r>
              <a:rPr lang="ru-RU" sz="1200" dirty="0" smtClean="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познавательный</a:t>
            </a:r>
            <a:endPar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9" name="TextBox 68"/>
          <p:cNvSpPr txBox="1"/>
          <p:nvPr/>
        </p:nvSpPr>
        <p:spPr>
          <a:xfrm>
            <a:off x="4313663" y="6254573"/>
            <a:ext cx="1242648" cy="276999"/>
          </a:xfrm>
          <a:prstGeom prst="rect">
            <a:avLst/>
          </a:prstGeom>
          <a:noFill/>
        </p:spPr>
        <p:txBody>
          <a:bodyPr wrap="none" rtlCol="0">
            <a:spAutoFit/>
          </a:bodyPr>
          <a:lstStyle/>
          <a:p>
            <a:r>
              <a:rPr lang="ru-RU" sz="1200" dirty="0" smtClean="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Религиозный</a:t>
            </a:r>
            <a:endPar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70" name="Рисунок 6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511994" y="6068099"/>
            <a:ext cx="489396" cy="489396"/>
          </a:xfrm>
          <a:prstGeom prst="rect">
            <a:avLst/>
          </a:prstGeom>
        </p:spPr>
      </p:pic>
      <p:pic>
        <p:nvPicPr>
          <p:cNvPr id="71" name="Рисунок 70"/>
          <p:cNvPicPr>
            <a:picLocks noChangeAspect="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745396" y="6149661"/>
            <a:ext cx="486825" cy="486825"/>
          </a:xfrm>
          <a:prstGeom prst="rect">
            <a:avLst/>
          </a:prstGeom>
        </p:spPr>
      </p:pic>
      <p:pic>
        <p:nvPicPr>
          <p:cNvPr id="41" name="Picture 5" descr="C:\Users\User\Documents\инвестиционный паспорт\инвестиционный паспорт 2014\Туризм\фото объектов\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04323" y="2996178"/>
            <a:ext cx="2636572" cy="1590896"/>
          </a:xfrm>
          <a:prstGeom prst="roundRect">
            <a:avLst/>
          </a:prstGeom>
          <a:noFill/>
          <a:ln w="38100">
            <a:solidFill>
              <a:srgbClr val="7CD9E0"/>
            </a:solidFill>
          </a:ln>
          <a:extLst>
            <a:ext uri="{909E8E84-426E-40DD-AFC4-6F175D3DCCD1}">
              <a14:hiddenFill xmlns:a14="http://schemas.microsoft.com/office/drawing/2010/main">
                <a:solidFill>
                  <a:srgbClr val="FFFFFF"/>
                </a:solidFill>
              </a14:hiddenFill>
            </a:ext>
          </a:extLst>
        </p:spPr>
      </p:pic>
      <p:sp>
        <p:nvSpPr>
          <p:cNvPr id="45" name="TextBox 44"/>
          <p:cNvSpPr txBox="1"/>
          <p:nvPr/>
        </p:nvSpPr>
        <p:spPr>
          <a:xfrm>
            <a:off x="2778554" y="1787729"/>
            <a:ext cx="925948" cy="369332"/>
          </a:xfrm>
          <a:prstGeom prst="rect">
            <a:avLst/>
          </a:prstGeom>
          <a:noFill/>
        </p:spPr>
        <p:txBody>
          <a:bodyPr wrap="square" rtlCol="0">
            <a:spAutoFit/>
          </a:bodyPr>
          <a:lstStyle/>
          <a:p>
            <a:r>
              <a:rPr lang="ru-RU" dirty="0" smtClean="0">
                <a:latin typeface="Open Sans" panose="020B0606030504020204" pitchFamily="34" charset="0"/>
                <a:ea typeface="Open Sans" panose="020B0606030504020204" pitchFamily="34" charset="0"/>
                <a:cs typeface="Open Sans" panose="020B0606030504020204" pitchFamily="34" charset="0"/>
              </a:rPr>
              <a:t>фото</a:t>
            </a:r>
            <a:endParaRPr lang="ru-RU" dirty="0">
              <a:latin typeface="Open Sans" panose="020B0606030504020204" pitchFamily="34" charset="0"/>
              <a:ea typeface="Open Sans" panose="020B0606030504020204" pitchFamily="34" charset="0"/>
              <a:cs typeface="Open Sans" panose="020B0606030504020204" pitchFamily="34" charset="0"/>
            </a:endParaRPr>
          </a:p>
        </p:txBody>
      </p:sp>
      <p:pic>
        <p:nvPicPr>
          <p:cNvPr id="47" name="Picture 6" descr="C:\Users\User\Documents\инвестиционный паспорт\инвестиционный паспорт 2014\Туризм\фото объектов\getImage (2).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49171" y="1272150"/>
            <a:ext cx="3086515" cy="1697907"/>
          </a:xfrm>
          <a:prstGeom prst="roundRect">
            <a:avLst/>
          </a:prstGeom>
          <a:noFill/>
          <a:ln w="38100">
            <a:solidFill>
              <a:srgbClr val="7CD9E0"/>
            </a:solidFill>
          </a:ln>
          <a:extLst>
            <a:ext uri="{909E8E84-426E-40DD-AFC4-6F175D3DCCD1}">
              <a14:hiddenFill xmlns:a14="http://schemas.microsoft.com/office/drawing/2010/main">
                <a:solidFill>
                  <a:srgbClr val="FFFFFF"/>
                </a:solidFill>
              </a14:hiddenFill>
            </a:ext>
          </a:extLst>
        </p:spPr>
      </p:pic>
      <p:pic>
        <p:nvPicPr>
          <p:cNvPr id="48" name="Picture 7" descr="C:\Users\User\Documents\инвестиционный паспорт\инвестиционный паспорт 2014\Туризм\фото объектов\getImage (3).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098963" y="1430676"/>
            <a:ext cx="2747703" cy="1713512"/>
          </a:xfrm>
          <a:prstGeom prst="roundRect">
            <a:avLst/>
          </a:prstGeom>
          <a:noFill/>
          <a:ln w="38100">
            <a:solidFill>
              <a:srgbClr val="7CD9E0"/>
            </a:solidFill>
          </a:ln>
          <a:extLst>
            <a:ext uri="{909E8E84-426E-40DD-AFC4-6F175D3DCCD1}">
              <a14:hiddenFill xmlns:a14="http://schemas.microsoft.com/office/drawing/2010/main">
                <a:solidFill>
                  <a:srgbClr val="FFFFFF"/>
                </a:solidFill>
              </a14:hiddenFill>
            </a:ext>
          </a:extLst>
        </p:spPr>
      </p:pic>
      <p:pic>
        <p:nvPicPr>
          <p:cNvPr id="51" name="Рисунок 50"/>
          <p:cNvPicPr>
            <a:picLocks noChangeAspect="1"/>
          </p:cNvPicPr>
          <p:nvPr/>
        </p:nvPicPr>
        <p:blipFill>
          <a:blip r:embed="rId14" cstate="print">
            <a:duotone>
              <a:prstClr val="black"/>
              <a:srgbClr val="8ACE52">
                <a:tint val="45000"/>
                <a:satMod val="400000"/>
              </a:srgbClr>
            </a:duotone>
            <a:extLst>
              <a:ext uri="{BEBA8EAE-BF5A-486C-A8C5-ECC9F3942E4B}">
                <a14:imgProps xmlns:a14="http://schemas.microsoft.com/office/drawing/2010/main">
                  <a14:imgLayer r:embed="rId15">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305530" y="1209459"/>
            <a:ext cx="1978402" cy="509532"/>
          </a:xfrm>
          <a:prstGeom prst="rect">
            <a:avLst/>
          </a:prstGeom>
        </p:spPr>
      </p:pic>
      <p:sp>
        <p:nvSpPr>
          <p:cNvPr id="52" name="TextBox 51"/>
          <p:cNvSpPr txBox="1"/>
          <p:nvPr/>
        </p:nvSpPr>
        <p:spPr>
          <a:xfrm>
            <a:off x="5126381" y="1304683"/>
            <a:ext cx="2336700" cy="276999"/>
          </a:xfrm>
          <a:prstGeom prst="rect">
            <a:avLst/>
          </a:prstGeom>
          <a:noFill/>
        </p:spPr>
        <p:txBody>
          <a:bodyPr wrap="square" rtlCol="0">
            <a:spAutoFit/>
          </a:bodyPr>
          <a:lstStyle/>
          <a:p>
            <a:pPr algn="ctr"/>
            <a:r>
              <a:rPr lang="ru-RU" sz="1200" b="1" dirty="0" smtClean="0">
                <a:solidFill>
                  <a:srgbClr val="FFFFFF"/>
                </a:solidFill>
                <a:latin typeface="Open Sans" panose="020B0606030504020204" pitchFamily="34" charset="0"/>
                <a:ea typeface="Open Sans" panose="020B0606030504020204" pitchFamily="34" charset="0"/>
                <a:cs typeface="Open Sans" panose="020B0606030504020204" pitchFamily="34" charset="0"/>
              </a:rPr>
              <a:t>Танк Т-134</a:t>
            </a:r>
            <a:endParaRPr lang="ru-RU" sz="1200" b="1"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4" name="Рисунок 53"/>
          <p:cNvPicPr>
            <a:picLocks noChangeAspect="1"/>
          </p:cNvPicPr>
          <p:nvPr/>
        </p:nvPicPr>
        <p:blipFill>
          <a:blip r:embed="rId14" cstate="print">
            <a:duotone>
              <a:prstClr val="black"/>
              <a:srgbClr val="A4C987">
                <a:tint val="45000"/>
                <a:satMod val="400000"/>
              </a:srgbClr>
            </a:duotone>
            <a:extLst>
              <a:ext uri="{BEBA8EAE-BF5A-486C-A8C5-ECC9F3942E4B}">
                <a14:imgProps xmlns:a14="http://schemas.microsoft.com/office/drawing/2010/main">
                  <a14:imgLayer r:embed="rId15">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20253" y="1012972"/>
            <a:ext cx="2320836" cy="478516"/>
          </a:xfrm>
          <a:prstGeom prst="rect">
            <a:avLst/>
          </a:prstGeom>
        </p:spPr>
      </p:pic>
      <p:sp>
        <p:nvSpPr>
          <p:cNvPr id="56" name="Прямоугольник 55"/>
          <p:cNvSpPr/>
          <p:nvPr/>
        </p:nvSpPr>
        <p:spPr>
          <a:xfrm>
            <a:off x="782426" y="1093639"/>
            <a:ext cx="2334090" cy="276999"/>
          </a:xfrm>
          <a:prstGeom prst="rect">
            <a:avLst/>
          </a:prstGeom>
          <a:noFill/>
        </p:spPr>
        <p:txBody>
          <a:bodyPr wrap="square" rtlCol="0">
            <a:spAutoFit/>
          </a:bodyPr>
          <a:lstStyle/>
          <a:p>
            <a:pPr algn="ctr"/>
            <a:r>
              <a:rPr lang="ru-RU"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Церковь  Ильи Пророка</a:t>
            </a:r>
          </a:p>
        </p:txBody>
      </p:sp>
      <p:pic>
        <p:nvPicPr>
          <p:cNvPr id="57" name="Рисунок 56"/>
          <p:cNvPicPr>
            <a:picLocks noChangeAspect="1"/>
          </p:cNvPicPr>
          <p:nvPr/>
        </p:nvPicPr>
        <p:blipFill>
          <a:blip r:embed="rId14" cstate="print">
            <a:duotone>
              <a:prstClr val="black"/>
              <a:srgbClr val="8ACE52">
                <a:tint val="45000"/>
                <a:satMod val="400000"/>
              </a:srgbClr>
            </a:duotone>
            <a:extLst>
              <a:ext uri="{BEBA8EAE-BF5A-486C-A8C5-ECC9F3942E4B}">
                <a14:imgProps xmlns:a14="http://schemas.microsoft.com/office/drawing/2010/main">
                  <a14:imgLayer r:embed="rId15">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9580" y="4358734"/>
            <a:ext cx="2317544" cy="509532"/>
          </a:xfrm>
          <a:prstGeom prst="rect">
            <a:avLst/>
          </a:prstGeom>
        </p:spPr>
      </p:pic>
      <p:sp>
        <p:nvSpPr>
          <p:cNvPr id="58" name="TextBox 57"/>
          <p:cNvSpPr txBox="1"/>
          <p:nvPr/>
        </p:nvSpPr>
        <p:spPr>
          <a:xfrm>
            <a:off x="1093150" y="4395472"/>
            <a:ext cx="2336700" cy="461665"/>
          </a:xfrm>
          <a:prstGeom prst="rect">
            <a:avLst/>
          </a:prstGeom>
          <a:noFill/>
        </p:spPr>
        <p:txBody>
          <a:bodyPr wrap="square" rtlCol="0">
            <a:spAutoFit/>
          </a:bodyPr>
          <a:lstStyle>
            <a:defPPr>
              <a:defRPr lang="en-US"/>
            </a:defPPr>
            <a:lvl1pPr algn="ctr">
              <a:defRPr sz="1200" b="1">
                <a:solidFill>
                  <a:srgbClr val="FFFFFF"/>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defRPr>
            </a:lvl1pPr>
          </a:lstStyle>
          <a:p>
            <a:r>
              <a:rPr lang="ru-RU" dirty="0">
                <a:effectLst/>
              </a:rPr>
              <a:t>Стелла города воинской славы</a:t>
            </a:r>
          </a:p>
        </p:txBody>
      </p:sp>
      <p:pic>
        <p:nvPicPr>
          <p:cNvPr id="43" name="Рисунок 42"/>
          <p:cNvPicPr>
            <a:picLocks noChangeAspect="1"/>
          </p:cNvPicPr>
          <p:nvPr/>
        </p:nvPicPr>
        <p:blipFill>
          <a:blip r:embed="rId16" cstate="print">
            <a:lum bright="70000" contrast="-70000"/>
            <a:extLst>
              <a:ext uri="{BEBA8EAE-BF5A-486C-A8C5-ECC9F3942E4B}">
                <a14:imgProps xmlns:a14="http://schemas.microsoft.com/office/drawing/2010/main">
                  <a14:imgLayer r:embed="rId17">
                    <a14:imgEffect>
                      <a14:colorTemperature colorTemp="4700"/>
                    </a14:imgEffect>
                    <a14:imgEffect>
                      <a14:saturation sat="33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941621" y="3326364"/>
            <a:ext cx="3027719" cy="2561953"/>
          </a:xfrm>
          <a:prstGeom prst="rect">
            <a:avLst/>
          </a:prstGeom>
          <a:ln w="12700">
            <a:solidFill>
              <a:srgbClr val="4CCBD4"/>
            </a:solidFill>
            <a:prstDash val="lgDash"/>
          </a:ln>
        </p:spPr>
      </p:pic>
      <p:sp>
        <p:nvSpPr>
          <p:cNvPr id="34" name="TextBox 33"/>
          <p:cNvSpPr txBox="1"/>
          <p:nvPr/>
        </p:nvSpPr>
        <p:spPr>
          <a:xfrm>
            <a:off x="4187697" y="3353660"/>
            <a:ext cx="2658969" cy="307777"/>
          </a:xfrm>
          <a:prstGeom prst="rect">
            <a:avLst/>
          </a:prstGeom>
          <a:noFill/>
        </p:spPr>
        <p:txBody>
          <a:bodyPr wrap="square" rtlCol="0">
            <a:spAutoFit/>
          </a:bodyPr>
          <a:lstStyle/>
          <a:p>
            <a:pPr algn="ctr"/>
            <a:r>
              <a:rPr lang="ru-RU" sz="14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Событийный туризм</a:t>
            </a:r>
            <a:endPar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9" name="Рисунок 3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080210" y="3715308"/>
            <a:ext cx="266700" cy="233469"/>
          </a:xfrm>
          <a:prstGeom prst="rect">
            <a:avLst/>
          </a:prstGeom>
        </p:spPr>
      </p:pic>
      <p:sp>
        <p:nvSpPr>
          <p:cNvPr id="11" name="TextBox 10"/>
          <p:cNvSpPr txBox="1"/>
          <p:nvPr/>
        </p:nvSpPr>
        <p:spPr>
          <a:xfrm>
            <a:off x="4324978" y="3644541"/>
            <a:ext cx="2742042" cy="738664"/>
          </a:xfrm>
          <a:prstGeom prst="rect">
            <a:avLst/>
          </a:prstGeom>
          <a:noFill/>
        </p:spPr>
        <p:txBody>
          <a:bodyPr wrap="square" rtlCol="0">
            <a:spAutoFit/>
          </a:bodyPr>
          <a:lstStyle/>
          <a:p>
            <a:r>
              <a:rPr lang="ru-RU" sz="1050" dirty="0" smtClean="0">
                <a:latin typeface="Open Sans" panose="020B0606030504020204" pitchFamily="34" charset="0"/>
                <a:ea typeface="Open Sans" panose="020B0606030504020204" pitchFamily="34" charset="0"/>
                <a:cs typeface="Open Sans" panose="020B0606030504020204" pitchFamily="34" charset="0"/>
              </a:rPr>
              <a:t>Первое </a:t>
            </a:r>
            <a:r>
              <a:rPr lang="ru-RU" sz="1050" dirty="0">
                <a:latin typeface="Open Sans" panose="020B0606030504020204" pitchFamily="34" charset="0"/>
                <a:ea typeface="Open Sans" panose="020B0606030504020204" pitchFamily="34" charset="0"/>
                <a:cs typeface="Open Sans" panose="020B0606030504020204" pitchFamily="34" charset="0"/>
              </a:rPr>
              <a:t>воскресенье </a:t>
            </a:r>
            <a:r>
              <a:rPr lang="ru-RU" sz="1050" dirty="0" smtClean="0">
                <a:latin typeface="Open Sans" panose="020B0606030504020204" pitchFamily="34" charset="0"/>
                <a:ea typeface="Open Sans" panose="020B0606030504020204" pitchFamily="34" charset="0"/>
                <a:cs typeface="Open Sans" panose="020B0606030504020204" pitchFamily="34" charset="0"/>
              </a:rPr>
              <a:t>июня – заключительный этап Всероссийского </a:t>
            </a:r>
            <a:r>
              <a:rPr lang="ru-RU" sz="1050" dirty="0">
                <a:latin typeface="Open Sans" panose="020B0606030504020204" pitchFamily="34" charset="0"/>
                <a:ea typeface="Open Sans" panose="020B0606030504020204" pitchFamily="34" charset="0"/>
                <a:cs typeface="Open Sans" panose="020B0606030504020204" pitchFamily="34" charset="0"/>
              </a:rPr>
              <a:t>фестиваля им. М.И. </a:t>
            </a:r>
            <a:r>
              <a:rPr lang="ru-RU" sz="1050" dirty="0" smtClean="0">
                <a:latin typeface="Open Sans" panose="020B0606030504020204" pitchFamily="34" charset="0"/>
                <a:ea typeface="Open Sans" panose="020B0606030504020204" pitchFamily="34" charset="0"/>
                <a:cs typeface="Open Sans" panose="020B0606030504020204" pitchFamily="34" charset="0"/>
              </a:rPr>
              <a:t>Глинки «Не иссякает музыки река»</a:t>
            </a:r>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pic>
        <p:nvPicPr>
          <p:cNvPr id="38" name="Рисунок 3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046963" y="5158054"/>
            <a:ext cx="266700" cy="233469"/>
          </a:xfrm>
          <a:prstGeom prst="rect">
            <a:avLst/>
          </a:prstGeom>
        </p:spPr>
      </p:pic>
      <p:sp>
        <p:nvSpPr>
          <p:cNvPr id="3" name="Прямоугольник 2"/>
          <p:cNvSpPr/>
          <p:nvPr/>
        </p:nvSpPr>
        <p:spPr>
          <a:xfrm>
            <a:off x="4316773" y="5095797"/>
            <a:ext cx="2529893" cy="738664"/>
          </a:xfrm>
          <a:prstGeom prst="rect">
            <a:avLst/>
          </a:prstGeom>
          <a:noFill/>
        </p:spPr>
        <p:txBody>
          <a:bodyPr wrap="square" rtlCol="0">
            <a:spAutoFit/>
          </a:bodyPr>
          <a:lstStyle/>
          <a:p>
            <a:r>
              <a:rPr lang="ru-RU" sz="1050" dirty="0">
                <a:latin typeface="Open Sans" panose="020B0606030504020204" pitchFamily="34" charset="0"/>
                <a:ea typeface="Open Sans" panose="020B0606030504020204" pitchFamily="34" charset="0"/>
                <a:cs typeface="Open Sans" panose="020B0606030504020204" pitchFamily="34" charset="0"/>
              </a:rPr>
              <a:t>18 сентября </a:t>
            </a:r>
            <a:r>
              <a:rPr lang="ru-RU" sz="1050" dirty="0" smtClean="0">
                <a:latin typeface="Open Sans" panose="020B0606030504020204" pitchFamily="34" charset="0"/>
                <a:ea typeface="Open Sans" panose="020B0606030504020204" pitchFamily="34" charset="0"/>
                <a:cs typeface="Open Sans" panose="020B0606030504020204" pitchFamily="34" charset="0"/>
              </a:rPr>
              <a:t>–</a:t>
            </a:r>
            <a:r>
              <a:rPr lang="ru-RU" sz="1050" dirty="0">
                <a:latin typeface="Open Sans" panose="020B0606030504020204" pitchFamily="34" charset="0"/>
                <a:ea typeface="Open Sans" panose="020B0606030504020204" pitchFamily="34" charset="0"/>
                <a:cs typeface="Open Sans" panose="020B0606030504020204" pitchFamily="34" charset="0"/>
              </a:rPr>
              <a:t> </a:t>
            </a:r>
            <a:r>
              <a:rPr lang="ru-RU" sz="1050" dirty="0" smtClean="0">
                <a:latin typeface="Open Sans" panose="020B0606030504020204" pitchFamily="34" charset="0"/>
                <a:ea typeface="Open Sans" panose="020B0606030504020204" pitchFamily="34" charset="0"/>
                <a:cs typeface="Open Sans" panose="020B0606030504020204" pitchFamily="34" charset="0"/>
              </a:rPr>
              <a:t>патриотический фестиваль-конкурс - Праздник </a:t>
            </a:r>
            <a:r>
              <a:rPr lang="ru-RU" sz="1050" dirty="0">
                <a:latin typeface="Open Sans" panose="020B0606030504020204" pitchFamily="34" charset="0"/>
                <a:ea typeface="Open Sans" panose="020B0606030504020204" pitchFamily="34" charset="0"/>
                <a:cs typeface="Open Sans" panose="020B0606030504020204" pitchFamily="34" charset="0"/>
              </a:rPr>
              <a:t>Красного Знамени, </a:t>
            </a:r>
            <a:r>
              <a:rPr lang="ru-RU" sz="1050" dirty="0" smtClean="0">
                <a:latin typeface="Open Sans" panose="020B0606030504020204" pitchFamily="34" charset="0"/>
                <a:ea typeface="Open Sans" panose="020B0606030504020204" pitchFamily="34" charset="0"/>
                <a:cs typeface="Open Sans" panose="020B0606030504020204" pitchFamily="34" charset="0"/>
              </a:rPr>
              <a:t>посвященный </a:t>
            </a:r>
            <a:r>
              <a:rPr lang="ru-RU" sz="1050" dirty="0">
                <a:latin typeface="Open Sans" panose="020B0606030504020204" pitchFamily="34" charset="0"/>
                <a:ea typeface="Open Sans" panose="020B0606030504020204" pitchFamily="34" charset="0"/>
                <a:cs typeface="Open Sans" panose="020B0606030504020204" pitchFamily="34" charset="0"/>
              </a:rPr>
              <a:t>Дню рождения Советской Гвардии </a:t>
            </a:r>
          </a:p>
        </p:txBody>
      </p:sp>
      <p:sp>
        <p:nvSpPr>
          <p:cNvPr id="80" name="TextBox 79"/>
          <p:cNvSpPr txBox="1"/>
          <p:nvPr/>
        </p:nvSpPr>
        <p:spPr>
          <a:xfrm>
            <a:off x="4316685" y="4370169"/>
            <a:ext cx="2804830" cy="738664"/>
          </a:xfrm>
          <a:prstGeom prst="rect">
            <a:avLst/>
          </a:prstGeom>
          <a:noFill/>
        </p:spPr>
        <p:txBody>
          <a:bodyPr wrap="square" rtlCol="0">
            <a:spAutoFit/>
          </a:bodyPr>
          <a:lstStyle/>
          <a:p>
            <a:r>
              <a:rPr lang="ru-RU" sz="1050" dirty="0" smtClean="0">
                <a:latin typeface="Open Sans" panose="020B0606030504020204" pitchFamily="34" charset="0"/>
                <a:ea typeface="Open Sans" panose="020B0606030504020204" pitchFamily="34" charset="0"/>
                <a:cs typeface="Open Sans" panose="020B0606030504020204" pitchFamily="34" charset="0"/>
              </a:rPr>
              <a:t>30 августа – «Город </a:t>
            </a:r>
            <a:r>
              <a:rPr lang="ru-RU" sz="1050" dirty="0">
                <a:latin typeface="Open Sans" panose="020B0606030504020204" pitchFamily="34" charset="0"/>
                <a:ea typeface="Open Sans" panose="020B0606030504020204" pitchFamily="34" charset="0"/>
                <a:cs typeface="Open Sans" panose="020B0606030504020204" pitchFamily="34" charset="0"/>
              </a:rPr>
              <a:t>Воинской Славы» - </a:t>
            </a:r>
            <a:r>
              <a:rPr lang="ru-RU" sz="1050" dirty="0" smtClean="0">
                <a:latin typeface="Open Sans" panose="020B0606030504020204" pitchFamily="34" charset="0"/>
                <a:ea typeface="Open Sans" panose="020B0606030504020204" pitchFamily="34" charset="0"/>
                <a:cs typeface="Open Sans" panose="020B0606030504020204" pitchFamily="34" charset="0"/>
              </a:rPr>
              <a:t>мероприятия</a:t>
            </a:r>
            <a:r>
              <a:rPr lang="ru-RU" sz="1050" dirty="0">
                <a:latin typeface="Open Sans" panose="020B0606030504020204" pitchFamily="34" charset="0"/>
                <a:ea typeface="Open Sans" panose="020B0606030504020204" pitchFamily="34" charset="0"/>
                <a:cs typeface="Open Sans" panose="020B0606030504020204" pitchFamily="34" charset="0"/>
              </a:rPr>
              <a:t>, посвященные Дню </a:t>
            </a:r>
            <a:r>
              <a:rPr lang="ru-RU" sz="1050" dirty="0" smtClean="0">
                <a:latin typeface="Open Sans" panose="020B0606030504020204" pitchFamily="34" charset="0"/>
                <a:ea typeface="Open Sans" panose="020B0606030504020204" pitchFamily="34" charset="0"/>
                <a:cs typeface="Open Sans" panose="020B0606030504020204" pitchFamily="34" charset="0"/>
              </a:rPr>
              <a:t>освобождения города </a:t>
            </a:r>
            <a:r>
              <a:rPr lang="ru-RU" sz="1050" dirty="0">
                <a:latin typeface="Open Sans" panose="020B0606030504020204" pitchFamily="34" charset="0"/>
                <a:ea typeface="Open Sans" panose="020B0606030504020204" pitchFamily="34" charset="0"/>
                <a:cs typeface="Open Sans" panose="020B0606030504020204" pitchFamily="34" charset="0"/>
              </a:rPr>
              <a:t>и района от </a:t>
            </a:r>
            <a:r>
              <a:rPr lang="ru-RU" sz="1050" dirty="0" smtClean="0">
                <a:latin typeface="Open Sans" panose="020B0606030504020204" pitchFamily="34" charset="0"/>
                <a:ea typeface="Open Sans" panose="020B0606030504020204" pitchFamily="34" charset="0"/>
                <a:cs typeface="Open Sans" panose="020B0606030504020204" pitchFamily="34" charset="0"/>
              </a:rPr>
              <a:t>немецко-фашистских </a:t>
            </a:r>
            <a:r>
              <a:rPr lang="ru-RU" sz="1050" dirty="0">
                <a:latin typeface="Open Sans" panose="020B0606030504020204" pitchFamily="34" charset="0"/>
                <a:ea typeface="Open Sans" panose="020B0606030504020204" pitchFamily="34" charset="0"/>
                <a:cs typeface="Open Sans" panose="020B0606030504020204" pitchFamily="34" charset="0"/>
              </a:rPr>
              <a:t>захватчиков</a:t>
            </a:r>
          </a:p>
        </p:txBody>
      </p:sp>
      <p:pic>
        <p:nvPicPr>
          <p:cNvPr id="2" name="Рисунок 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068986" y="4454973"/>
            <a:ext cx="266700" cy="233469"/>
          </a:xfrm>
          <a:prstGeom prst="rect">
            <a:avLst/>
          </a:prstGeom>
        </p:spPr>
      </p:pic>
      <p:pic>
        <p:nvPicPr>
          <p:cNvPr id="40" name="Picture 2" descr="C:\Users\TeemoshenkovaLN\Desktop\Инвестиционный паспорт 2023\от министерства 2\Логотип.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46" name="Рисунок 45"/>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34809070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Стрелка вправо 39"/>
          <p:cNvSpPr/>
          <p:nvPr/>
        </p:nvSpPr>
        <p:spPr>
          <a:xfrm>
            <a:off x="4475168" y="5314915"/>
            <a:ext cx="812936" cy="143148"/>
          </a:xfrm>
          <a:prstGeom prst="rightArrow">
            <a:avLst/>
          </a:prstGeom>
          <a:solidFill>
            <a:srgbClr val="48F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Стрелка вправо 35"/>
          <p:cNvSpPr/>
          <p:nvPr/>
        </p:nvSpPr>
        <p:spPr>
          <a:xfrm>
            <a:off x="2867749" y="5314915"/>
            <a:ext cx="812936" cy="143148"/>
          </a:xfrm>
          <a:prstGeom prst="rightArrow">
            <a:avLst/>
          </a:prstGeom>
          <a:solidFill>
            <a:srgbClr val="48F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Стрелка вправо 2"/>
          <p:cNvSpPr/>
          <p:nvPr/>
        </p:nvSpPr>
        <p:spPr>
          <a:xfrm>
            <a:off x="1238763" y="5300775"/>
            <a:ext cx="812936" cy="143148"/>
          </a:xfrm>
          <a:prstGeom prst="rightArrow">
            <a:avLst/>
          </a:prstGeom>
          <a:solidFill>
            <a:srgbClr val="48F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9" name="Рисунок 38"/>
          <p:cNvPicPr>
            <a:picLocks noChangeAspect="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85416" y="3097058"/>
            <a:ext cx="4004945" cy="1634929"/>
          </a:xfrm>
          <a:prstGeom prst="rect">
            <a:avLst/>
          </a:prstGeom>
          <a:ln w="38100">
            <a:solidFill>
              <a:srgbClr val="77DAFF"/>
            </a:solidFill>
            <a:prstDash val="sysDash"/>
          </a:ln>
        </p:spPr>
      </p:pic>
      <p:pic>
        <p:nvPicPr>
          <p:cNvPr id="30" name="Рисунок 29"/>
          <p:cNvPicPr>
            <a:picLocks noChangeAspect="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25204" y="1398473"/>
            <a:ext cx="3978693" cy="1389638"/>
          </a:xfrm>
          <a:prstGeom prst="rect">
            <a:avLst/>
          </a:prstGeom>
          <a:ln w="38100">
            <a:solidFill>
              <a:srgbClr val="77DAFF"/>
            </a:solidFill>
            <a:prstDash val="sysDash"/>
          </a:ln>
        </p:spPr>
      </p:pic>
      <p:sp>
        <p:nvSpPr>
          <p:cNvPr id="34" name="Овал 33"/>
          <p:cNvSpPr/>
          <p:nvPr/>
        </p:nvSpPr>
        <p:spPr>
          <a:xfrm>
            <a:off x="5288104" y="4916188"/>
            <a:ext cx="942420" cy="912323"/>
          </a:xfrm>
          <a:prstGeom prst="ellipse">
            <a:avLst/>
          </a:prstGeom>
          <a:solidFill>
            <a:srgbClr val="A2D7D7"/>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Овал 32"/>
          <p:cNvSpPr/>
          <p:nvPr/>
        </p:nvSpPr>
        <p:spPr>
          <a:xfrm>
            <a:off x="3685824" y="4917932"/>
            <a:ext cx="942420" cy="912323"/>
          </a:xfrm>
          <a:prstGeom prst="ellipse">
            <a:avLst/>
          </a:prstGeom>
          <a:solidFill>
            <a:srgbClr val="D4EA8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Овал 31"/>
          <p:cNvSpPr/>
          <p:nvPr/>
        </p:nvSpPr>
        <p:spPr>
          <a:xfrm>
            <a:off x="2055510" y="4917933"/>
            <a:ext cx="942420" cy="912323"/>
          </a:xfrm>
          <a:prstGeom prst="ellipse">
            <a:avLst/>
          </a:prstGeom>
          <a:solidFill>
            <a:srgbClr val="77DA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Овал 1"/>
          <p:cNvSpPr/>
          <p:nvPr/>
        </p:nvSpPr>
        <p:spPr>
          <a:xfrm>
            <a:off x="545661" y="4917934"/>
            <a:ext cx="942420" cy="912323"/>
          </a:xfrm>
          <a:prstGeom prst="ellipse">
            <a:avLst/>
          </a:prstGeom>
          <a:solidFill>
            <a:srgbClr val="C0C966"/>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7" name="Рисунок 36"/>
          <p:cNvPicPr>
            <a:picLocks noChangeAspect="1"/>
          </p:cNvPicPr>
          <p:nvPr/>
        </p:nvPicPr>
        <p:blipFill>
          <a:blip r:embed="rId4" cstate="print"/>
          <a:stretch>
            <a:fillRect/>
          </a:stretch>
        </p:blipFill>
        <p:spPr>
          <a:xfrm>
            <a:off x="2061031" y="156237"/>
            <a:ext cx="5498644" cy="768091"/>
          </a:xfrm>
          <a:prstGeom prst="rect">
            <a:avLst/>
          </a:prstGeom>
        </p:spPr>
      </p:pic>
      <p:sp>
        <p:nvSpPr>
          <p:cNvPr id="42" name="TextBox 41"/>
          <p:cNvSpPr txBox="1"/>
          <p:nvPr/>
        </p:nvSpPr>
        <p:spPr>
          <a:xfrm>
            <a:off x="2061031" y="312564"/>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Историческая справка</a:t>
            </a:r>
          </a:p>
        </p:txBody>
      </p:sp>
      <p:sp>
        <p:nvSpPr>
          <p:cNvPr id="43" name="TextBox 42"/>
          <p:cNvSpPr txBox="1"/>
          <p:nvPr/>
        </p:nvSpPr>
        <p:spPr>
          <a:xfrm>
            <a:off x="7257989" y="7190343"/>
            <a:ext cx="311304"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3" name="TextBox 52"/>
          <p:cNvSpPr txBox="1"/>
          <p:nvPr/>
        </p:nvSpPr>
        <p:spPr>
          <a:xfrm>
            <a:off x="486505" y="5155657"/>
            <a:ext cx="1031328" cy="461665"/>
          </a:xfrm>
          <a:prstGeom prst="rect">
            <a:avLst/>
          </a:prstGeom>
          <a:noFill/>
        </p:spPr>
        <p:txBody>
          <a:bodyPr wrap="square" rtlCol="0">
            <a:spAutoFit/>
          </a:bodyPr>
          <a:lstStyle/>
          <a:p>
            <a:pPr algn="ctr"/>
            <a:r>
              <a:rPr lang="ru-RU" sz="24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1150</a:t>
            </a:r>
            <a:endPar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p:cNvSpPr txBox="1"/>
          <p:nvPr/>
        </p:nvSpPr>
        <p:spPr>
          <a:xfrm>
            <a:off x="303805" y="5872820"/>
            <a:ext cx="1394886" cy="646331"/>
          </a:xfrm>
          <a:prstGeom prst="rect">
            <a:avLst/>
          </a:prstGeom>
          <a:noFill/>
        </p:spPr>
        <p:txBody>
          <a:bodyPr wrap="square" rtlCol="0">
            <a:spAutoFit/>
          </a:bodyPr>
          <a:lstStyle/>
          <a:p>
            <a:pPr algn="ctr"/>
            <a:r>
              <a:rPr lang="ru-RU" sz="1200" dirty="0" smtClean="0">
                <a:latin typeface="Open Sans" panose="020B0606030504020204" pitchFamily="34" charset="0"/>
                <a:ea typeface="Open Sans" panose="020B0606030504020204" pitchFamily="34" charset="0"/>
                <a:cs typeface="Open Sans" panose="020B0606030504020204" pitchFamily="34" charset="0"/>
              </a:rPr>
              <a:t>Условная дата возникновения Ельни</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55" name="TextBox 54"/>
          <p:cNvSpPr txBox="1"/>
          <p:nvPr/>
        </p:nvSpPr>
        <p:spPr>
          <a:xfrm>
            <a:off x="1740183" y="5872820"/>
            <a:ext cx="1596968" cy="646331"/>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Ельня приписана к Смоленской губернии</a:t>
            </a:r>
          </a:p>
        </p:txBody>
      </p:sp>
      <p:sp>
        <p:nvSpPr>
          <p:cNvPr id="56" name="TextBox 55"/>
          <p:cNvSpPr txBox="1"/>
          <p:nvPr/>
        </p:nvSpPr>
        <p:spPr>
          <a:xfrm>
            <a:off x="3484252" y="5872820"/>
            <a:ext cx="1378403" cy="646331"/>
          </a:xfrm>
          <a:prstGeom prst="rect">
            <a:avLst/>
          </a:prstGeom>
          <a:noFill/>
        </p:spPr>
        <p:txBody>
          <a:bodyPr wrap="square" rtlCol="0">
            <a:spAutoFit/>
          </a:bodyPr>
          <a:lstStyle/>
          <a:p>
            <a:pPr algn="ctr"/>
            <a:r>
              <a:rPr lang="ru-RU" sz="1200" dirty="0" smtClean="0">
                <a:latin typeface="Open Sans" panose="020B0606030504020204" pitchFamily="34" charset="0"/>
                <a:ea typeface="Open Sans" panose="020B0606030504020204" pitchFamily="34" charset="0"/>
                <a:cs typeface="Open Sans" panose="020B0606030504020204" pitchFamily="34" charset="0"/>
              </a:rPr>
              <a:t>Образование </a:t>
            </a:r>
            <a:r>
              <a:rPr lang="ru-RU" sz="1200" dirty="0" err="1" smtClean="0">
                <a:latin typeface="Open Sans" panose="020B0606030504020204" pitchFamily="34" charset="0"/>
                <a:ea typeface="Open Sans" panose="020B0606030504020204" pitchFamily="34" charset="0"/>
                <a:cs typeface="Open Sans" panose="020B0606030504020204" pitchFamily="34" charset="0"/>
              </a:rPr>
              <a:t>Ельнинского</a:t>
            </a:r>
            <a:r>
              <a:rPr lang="ru-RU" sz="1200" dirty="0" smtClean="0">
                <a:latin typeface="Open Sans" panose="020B0606030504020204" pitchFamily="34" charset="0"/>
                <a:ea typeface="Open Sans" panose="020B0606030504020204" pitchFamily="34" charset="0"/>
                <a:cs typeface="Open Sans" panose="020B0606030504020204" pitchFamily="34" charset="0"/>
              </a:rPr>
              <a:t> района</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57" name="TextBox 56"/>
          <p:cNvSpPr txBox="1"/>
          <p:nvPr/>
        </p:nvSpPr>
        <p:spPr>
          <a:xfrm>
            <a:off x="4941074" y="5863775"/>
            <a:ext cx="1646992" cy="646331"/>
          </a:xfrm>
          <a:prstGeom prst="rect">
            <a:avLst/>
          </a:prstGeom>
          <a:noFill/>
        </p:spPr>
        <p:txBody>
          <a:bodyPr wrap="square" rtlCol="0">
            <a:spAutoFit/>
          </a:bodyPr>
          <a:lstStyle/>
          <a:p>
            <a:pPr algn="ctr"/>
            <a:r>
              <a:rPr lang="ru-RU" sz="1200" dirty="0" smtClean="0">
                <a:latin typeface="Open Sans" panose="020B0606030504020204" pitchFamily="34" charset="0"/>
                <a:ea typeface="Open Sans" panose="020B0606030504020204" pitchFamily="34" charset="0"/>
                <a:cs typeface="Open Sans" panose="020B0606030504020204" pitchFamily="34" charset="0"/>
              </a:rPr>
              <a:t>Ельня - районный центр Смоленской области</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60" name="TextBox 59"/>
          <p:cNvSpPr txBox="1"/>
          <p:nvPr/>
        </p:nvSpPr>
        <p:spPr>
          <a:xfrm>
            <a:off x="260891" y="3186557"/>
            <a:ext cx="4053993" cy="1446550"/>
          </a:xfrm>
          <a:prstGeom prst="rect">
            <a:avLst/>
          </a:prstGeom>
          <a:noFill/>
        </p:spPr>
        <p:txBody>
          <a:bodyPr wrap="square" rtlCol="0">
            <a:spAutoFit/>
          </a:bodyPr>
          <a:lstStyle/>
          <a:p>
            <a:pPr indent="452438" algn="just"/>
            <a:r>
              <a:rPr lang="ru-RU" sz="1100" dirty="0" smtClean="0">
                <a:latin typeface="Open Sans" panose="020B0606030504020204" pitchFamily="34" charset="0"/>
                <a:ea typeface="Open Sans" panose="020B0606030504020204" pitchFamily="34" charset="0"/>
                <a:cs typeface="Open Sans" panose="020B0606030504020204" pitchFamily="34" charset="0"/>
              </a:rPr>
              <a:t>Указом Президиума Верховного Совета СССР от 28 июля 1981 года за мужество и стойкость проявленные защитниками города в годы Великой отечественной войны город Ельня награжден орденом Отечественной войны </a:t>
            </a:r>
            <a:r>
              <a:rPr lang="en-US" sz="1100" dirty="0" smtClean="0">
                <a:latin typeface="Open Sans" panose="020B0606030504020204" pitchFamily="34" charset="0"/>
                <a:ea typeface="Open Sans" panose="020B0606030504020204" pitchFamily="34" charset="0"/>
                <a:cs typeface="Open Sans" panose="020B0606030504020204" pitchFamily="34" charset="0"/>
              </a:rPr>
              <a:t>I</a:t>
            </a:r>
            <a:r>
              <a:rPr lang="ru-RU" sz="1100" dirty="0" smtClean="0">
                <a:latin typeface="Open Sans" panose="020B0606030504020204" pitchFamily="34" charset="0"/>
                <a:ea typeface="Open Sans" panose="020B0606030504020204" pitchFamily="34" charset="0"/>
                <a:cs typeface="Open Sans" panose="020B0606030504020204" pitchFamily="34" charset="0"/>
              </a:rPr>
              <a:t> степени. 8 октября 2007 года Указом Президента Российской Федерации Ельне присвоено почетное звание Российской Федерации «Город воинской славы».</a:t>
            </a:r>
          </a:p>
        </p:txBody>
      </p:sp>
      <p:sp>
        <p:nvSpPr>
          <p:cNvPr id="61" name="TextBox 60"/>
          <p:cNvSpPr txBox="1"/>
          <p:nvPr/>
        </p:nvSpPr>
        <p:spPr>
          <a:xfrm>
            <a:off x="2023003" y="5155657"/>
            <a:ext cx="1031328" cy="461665"/>
          </a:xfrm>
          <a:prstGeom prst="rect">
            <a:avLst/>
          </a:prstGeom>
          <a:noFill/>
        </p:spPr>
        <p:txBody>
          <a:bodyPr wrap="square" rtlCol="0">
            <a:spAutoFit/>
          </a:bodyPr>
          <a:lstStyle/>
          <a:p>
            <a:pPr algn="ctr"/>
            <a:r>
              <a:rPr lang="ru-RU" sz="24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1776</a:t>
            </a:r>
            <a:endPar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2" name="TextBox 61"/>
          <p:cNvSpPr txBox="1"/>
          <p:nvPr/>
        </p:nvSpPr>
        <p:spPr>
          <a:xfrm>
            <a:off x="3636231" y="5159958"/>
            <a:ext cx="1031328" cy="461665"/>
          </a:xfrm>
          <a:prstGeom prst="rect">
            <a:avLst/>
          </a:prstGeom>
          <a:noFill/>
        </p:spPr>
        <p:txBody>
          <a:bodyPr wrap="square" rtlCol="0">
            <a:spAutoFit/>
          </a:bodyPr>
          <a:lstStyle/>
          <a:p>
            <a:pPr algn="ctr"/>
            <a:r>
              <a:rPr lang="ru-RU" sz="24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1929</a:t>
            </a:r>
            <a:endPar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3" name="TextBox 62"/>
          <p:cNvSpPr txBox="1"/>
          <p:nvPr/>
        </p:nvSpPr>
        <p:spPr>
          <a:xfrm>
            <a:off x="5264150" y="5153646"/>
            <a:ext cx="1031328" cy="461665"/>
          </a:xfrm>
          <a:prstGeom prst="rect">
            <a:avLst/>
          </a:prstGeom>
          <a:noFill/>
        </p:spPr>
        <p:txBody>
          <a:bodyPr wrap="square" rtlCol="0">
            <a:spAutoFit/>
          </a:bodyPr>
          <a:lstStyle/>
          <a:p>
            <a:pPr algn="ctr"/>
            <a:r>
              <a:rPr lang="ru-RU" sz="24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1937</a:t>
            </a:r>
            <a:endPar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8" name="TextBox 37"/>
          <p:cNvSpPr txBox="1"/>
          <p:nvPr/>
        </p:nvSpPr>
        <p:spPr>
          <a:xfrm>
            <a:off x="3425574" y="1509068"/>
            <a:ext cx="3680666" cy="1200329"/>
          </a:xfrm>
          <a:prstGeom prst="rect">
            <a:avLst/>
          </a:prstGeom>
          <a:noFill/>
        </p:spPr>
        <p:txBody>
          <a:bodyPr wrap="square" rtlCol="0">
            <a:spAutoFit/>
          </a:bodyPr>
          <a:lstStyle/>
          <a:p>
            <a:pPr indent="355600" algn="just"/>
            <a:r>
              <a:rPr lang="ru-RU" sz="1200" dirty="0" smtClean="0">
                <a:latin typeface="Open Sans" panose="020B0606030504020204" pitchFamily="34" charset="0"/>
                <a:ea typeface="Open Sans" panose="020B0606030504020204" pitchFamily="34" charset="0"/>
                <a:cs typeface="Open Sans" panose="020B0606030504020204" pitchFamily="34" charset="0"/>
              </a:rPr>
              <a:t>Ельня является одним из древнейших поселений в Смоленской области. Считается, что Ельня впервые упоминается как </a:t>
            </a:r>
            <a:r>
              <a:rPr lang="ru-RU" sz="1200" dirty="0" err="1" smtClean="0">
                <a:latin typeface="Open Sans" panose="020B0606030504020204" pitchFamily="34" charset="0"/>
                <a:ea typeface="Open Sans" panose="020B0606030504020204" pitchFamily="34" charset="0"/>
                <a:cs typeface="Open Sans" panose="020B0606030504020204" pitchFamily="34" charset="0"/>
              </a:rPr>
              <a:t>Елна</a:t>
            </a:r>
            <a:r>
              <a:rPr lang="ru-RU" sz="1200" dirty="0" smtClean="0">
                <a:latin typeface="Open Sans" panose="020B0606030504020204" pitchFamily="34" charset="0"/>
                <a:ea typeface="Open Sans" panose="020B0606030504020204" pitchFamily="34" charset="0"/>
                <a:cs typeface="Open Sans" panose="020B0606030504020204" pitchFamily="34" charset="0"/>
              </a:rPr>
              <a:t> в Уставной грамоте Смоленского князя Ростислава. Название Ельня произошло от слова «ель».</a:t>
            </a:r>
          </a:p>
        </p:txBody>
      </p:sp>
      <p:pic>
        <p:nvPicPr>
          <p:cNvPr id="2051" name="Picture 3" descr="C:\Users\User\Desktop\инвестиционный паспорт\паспорт старый\Приложение к Методическим реккомендациям\Фото. Муниципальные образования\Ельнинский р-н фото\5.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27645" y="1245951"/>
            <a:ext cx="1690011" cy="163647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User\Desktop\инвестиционный паспорт\паспорт старый\Приложение к Методическим реккомендациям\Фото. Муниципальные образования\Ельнинский р-н фото\1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37123" y="3070112"/>
            <a:ext cx="1693401" cy="168881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User\Desktop\инвестиционный паспорт\паспорт старый\Приложение к Методическим реккомендациям\Фото. Муниципальные образования\Ельнинский р-н фото\7.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30585" y="3127657"/>
            <a:ext cx="1693401" cy="1686443"/>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User\Desktop\инвестиционный паспорт\паспорт старый\Приложение к Методическим реккомендациям\Фото. Муниципальные образования\Ельнинский р-н фото\10.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0684" y="1248125"/>
            <a:ext cx="1680065" cy="1632125"/>
          </a:xfrm>
          <a:prstGeom prst="rect">
            <a:avLst/>
          </a:prstGeom>
          <a:noFill/>
          <a:extLst>
            <a:ext uri="{909E8E84-426E-40DD-AFC4-6F175D3DCCD1}">
              <a14:hiddenFill xmlns:a14="http://schemas.microsoft.com/office/drawing/2010/main">
                <a:solidFill>
                  <a:srgbClr val="FFFFFF"/>
                </a:solidFill>
              </a14:hiddenFill>
            </a:ext>
          </a:extLst>
        </p:spPr>
      </p:pic>
      <p:sp>
        <p:nvSpPr>
          <p:cNvPr id="59" name="TextBox 58"/>
          <p:cNvSpPr txBox="1"/>
          <p:nvPr/>
        </p:nvSpPr>
        <p:spPr>
          <a:xfrm>
            <a:off x="785278" y="181133"/>
            <a:ext cx="1480299" cy="938719"/>
          </a:xfrm>
          <a:prstGeom prst="rect">
            <a:avLst/>
          </a:prstGeom>
          <a:noFill/>
        </p:spPr>
        <p:txBody>
          <a:bodyPr wrap="squar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35" name="Рисунок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pic>
        <p:nvPicPr>
          <p:cNvPr id="31" name="Picture 2" descr="C:\Users\TeemoshenkovaLN\Desktop\Инвестиционный паспорт 2023\от министерства 2\Логотип.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34" y="6558750"/>
            <a:ext cx="2796640" cy="983945"/>
          </a:xfrm>
          <a:prstGeom prst="rect">
            <a:avLst/>
          </a:prstGeom>
          <a:noFill/>
          <a:extLst>
            <a:ext uri="{909E8E84-426E-40DD-AFC4-6F175D3DCCD1}">
              <a14:hiddenFill xmlns:a14="http://schemas.microsoft.com/office/drawing/2010/main">
                <a:solidFill>
                  <a:srgbClr val="FFFFFF"/>
                </a:solidFill>
              </a14:hiddenFill>
            </a:ext>
          </a:extLst>
        </p:spPr>
      </p:pic>
      <p:pic>
        <p:nvPicPr>
          <p:cNvPr id="41" name="Рисунок 4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22279487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061031" y="156237"/>
            <a:ext cx="5498644" cy="768091"/>
          </a:xfrm>
          <a:prstGeom prst="rect">
            <a:avLst/>
          </a:prstGeom>
        </p:spPr>
      </p:pic>
      <p:sp>
        <p:nvSpPr>
          <p:cNvPr id="4" name="TextBox 3"/>
          <p:cNvSpPr txBox="1"/>
          <p:nvPr/>
        </p:nvSpPr>
        <p:spPr>
          <a:xfrm>
            <a:off x="2061031" y="317130"/>
            <a:ext cx="5498644" cy="461665"/>
          </a:xfrm>
          <a:prstGeom prst="rect">
            <a:avLst/>
          </a:prstGeom>
          <a:noFill/>
        </p:spPr>
        <p:txBody>
          <a:bodyPr wrap="square" rtlCol="0">
            <a:spAutoFit/>
          </a:bodyPr>
          <a:lstStyle/>
          <a:p>
            <a:pPr algn="ctr"/>
            <a:r>
              <a:rPr lang="en-US"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SWOT</a:t>
            </a: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-анализ</a:t>
            </a:r>
          </a:p>
        </p:txBody>
      </p:sp>
      <p:graphicFrame>
        <p:nvGraphicFramePr>
          <p:cNvPr id="8" name="Таблица 7"/>
          <p:cNvGraphicFramePr>
            <a:graphicFrameLocks noGrp="1"/>
          </p:cNvGraphicFramePr>
          <p:nvPr>
            <p:extLst>
              <p:ext uri="{D42A27DB-BD31-4B8C-83A1-F6EECF244321}">
                <p14:modId xmlns:p14="http://schemas.microsoft.com/office/powerpoint/2010/main" val="1515508624"/>
              </p:ext>
            </p:extLst>
          </p:nvPr>
        </p:nvGraphicFramePr>
        <p:xfrm>
          <a:off x="634644" y="1405085"/>
          <a:ext cx="6083417" cy="4611416"/>
        </p:xfrm>
        <a:graphic>
          <a:graphicData uri="http://schemas.openxmlformats.org/drawingml/2006/table">
            <a:tbl>
              <a:tblPr firstRow="1" bandRow="1">
                <a:tableStyleId>{5C22544A-7EE6-4342-B048-85BDC9FD1C3A}</a:tableStyleId>
              </a:tblPr>
              <a:tblGrid>
                <a:gridCol w="1850139">
                  <a:extLst>
                    <a:ext uri="{9D8B030D-6E8A-4147-A177-3AD203B41FA5}">
                      <a16:colId xmlns:a16="http://schemas.microsoft.com/office/drawing/2014/main" val="20000"/>
                    </a:ext>
                  </a:extLst>
                </a:gridCol>
                <a:gridCol w="4233278">
                  <a:extLst>
                    <a:ext uri="{9D8B030D-6E8A-4147-A177-3AD203B41FA5}">
                      <a16:colId xmlns:a16="http://schemas.microsoft.com/office/drawing/2014/main" val="20001"/>
                    </a:ext>
                  </a:extLst>
                </a:gridCol>
              </a:tblGrid>
              <a:tr h="1241297">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ru-RU" sz="16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Сильные стороны</a:t>
                      </a:r>
                      <a:endParaRPr lang="ru-RU" sz="16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S</a:t>
                      </a:r>
                      <a:endParaRPr lang="ru-RU" sz="16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solidFill>
                      <a:srgbClr val="6FCECE"/>
                    </a:solidFill>
                  </a:tcPr>
                </a:tc>
                <a:tc>
                  <a:txBody>
                    <a:bodyPr/>
                    <a:lstStyle/>
                    <a:p>
                      <a:pPr marL="0" marR="20955" lvl="0" indent="0" algn="l">
                        <a:spcAft>
                          <a:spcPts val="0"/>
                        </a:spcAft>
                        <a:buFont typeface="Symbol" panose="05050102010706020507" pitchFamily="18" charset="2"/>
                        <a:buNone/>
                        <a:tabLst>
                          <a:tab pos="88900" algn="l"/>
                        </a:tabLst>
                      </a:pPr>
                      <a:r>
                        <a:rPr lang="ru-RU" sz="1200" b="0" dirty="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наличие  комплекса  культурно-исторических  ценностей;</a:t>
                      </a:r>
                    </a:p>
                    <a:p>
                      <a:pPr marL="0" marR="20955" lvl="0" indent="0" algn="l">
                        <a:spcAft>
                          <a:spcPts val="0"/>
                        </a:spcAft>
                        <a:buFont typeface="Symbol" panose="05050102010706020507" pitchFamily="18" charset="2"/>
                        <a:buNone/>
                        <a:tabLst>
                          <a:tab pos="88900" algn="l"/>
                        </a:tabLst>
                      </a:pPr>
                      <a:r>
                        <a:rPr lang="ru-RU" sz="1200" b="0" dirty="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наличие сырья: керамического сырья, песчано-гравийной смеси, строительного песка, известкового туфа, суглинка покровного, глины озерно-ледниковой, глины озерно-болотной.</a:t>
                      </a:r>
                    </a:p>
                  </a:txBody>
                  <a:tcPr>
                    <a:solidFill>
                      <a:srgbClr val="6FCECE"/>
                    </a:solidFill>
                  </a:tcPr>
                </a:tc>
                <a:extLst>
                  <a:ext uri="{0D108BD9-81ED-4DB2-BD59-A6C34878D82A}">
                    <a16:rowId xmlns:a16="http://schemas.microsoft.com/office/drawing/2014/main" val="10000"/>
                  </a:ext>
                </a:extLst>
              </a:tr>
              <a:tr h="1420009">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ru-RU" sz="1600" b="1"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Слабые стороны</a:t>
                      </a:r>
                      <a:endParaRPr lang="ru-RU" sz="16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b="1"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W</a:t>
                      </a:r>
                      <a:endParaRPr lang="ru-RU" sz="1600" b="1"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solidFill>
                      <a:srgbClr val="8FDEE3"/>
                    </a:solidFill>
                  </a:tcPr>
                </a:tc>
                <a:tc>
                  <a:txBody>
                    <a:bodyPr/>
                    <a:lstStyle/>
                    <a:p>
                      <a:pPr marL="0" lvl="0" indent="0" algn="l">
                        <a:spcAft>
                          <a:spcPts val="0"/>
                        </a:spcAft>
                        <a:buFont typeface="Symbol" panose="05050102010706020507" pitchFamily="18" charset="2"/>
                        <a:buNone/>
                        <a:tabLst>
                          <a:tab pos="88900" algn="l"/>
                        </a:tabLst>
                      </a:pPr>
                      <a:r>
                        <a:rPr lang="ru-RU" sz="1200" dirty="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неблагоприятное географическое положение;</a:t>
                      </a:r>
                    </a:p>
                    <a:p>
                      <a:pPr marL="0" lvl="0" indent="0" algn="l">
                        <a:spcAft>
                          <a:spcPts val="0"/>
                        </a:spcAft>
                        <a:buFont typeface="Symbol" panose="05050102010706020507" pitchFamily="18" charset="2"/>
                        <a:buNone/>
                        <a:tabLst>
                          <a:tab pos="88900" algn="l"/>
                        </a:tabLst>
                      </a:pPr>
                      <a:r>
                        <a:rPr lang="ru-RU" sz="1200" dirty="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слабость инновационной составляющей в промышленности;</a:t>
                      </a:r>
                    </a:p>
                    <a:p>
                      <a:pPr marL="0" lvl="0" indent="0" algn="l">
                        <a:spcAft>
                          <a:spcPts val="0"/>
                        </a:spcAft>
                        <a:buFont typeface="Symbol" panose="05050102010706020507" pitchFamily="18" charset="2"/>
                        <a:buNone/>
                        <a:tabLst>
                          <a:tab pos="88900" algn="l"/>
                        </a:tabLst>
                      </a:pPr>
                      <a:r>
                        <a:rPr lang="ru-RU" sz="1200" dirty="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вытеснение продукции </a:t>
                      </a:r>
                      <a:r>
                        <a:rPr lang="ru-RU" sz="120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предприятий округа  </a:t>
                      </a:r>
                      <a:r>
                        <a:rPr lang="ru-RU" sz="1200" dirty="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продукцией другого производства;</a:t>
                      </a:r>
                    </a:p>
                    <a:p>
                      <a:pPr marL="0" lvl="0" indent="0" algn="l">
                        <a:spcAft>
                          <a:spcPts val="0"/>
                        </a:spcAft>
                        <a:buFont typeface="Symbol" panose="05050102010706020507" pitchFamily="18" charset="2"/>
                        <a:buNone/>
                        <a:tabLst>
                          <a:tab pos="88900" algn="l"/>
                        </a:tabLst>
                      </a:pPr>
                      <a:r>
                        <a:rPr lang="ru-RU" sz="1200" dirty="0" smtClean="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дефицит кадров из-за возникших демографических диспропорций.</a:t>
                      </a:r>
                    </a:p>
                  </a:txBody>
                  <a:tcPr>
                    <a:solidFill>
                      <a:srgbClr val="8FDEE3"/>
                    </a:solidFill>
                  </a:tcPr>
                </a:tc>
                <a:extLst>
                  <a:ext uri="{0D108BD9-81ED-4DB2-BD59-A6C34878D82A}">
                    <a16:rowId xmlns:a16="http://schemas.microsoft.com/office/drawing/2014/main" val="10001"/>
                  </a:ext>
                </a:extLst>
              </a:tr>
              <a:tr h="1290918">
                <a:tc>
                  <a:txBody>
                    <a:bodyPr/>
                    <a:lstStyle/>
                    <a:p>
                      <a:pPr algn="ctr"/>
                      <a:r>
                        <a:rPr lang="ru-RU" sz="1600" b="1" dirty="0" smtClean="0">
                          <a:latin typeface="Open Sans" panose="020B0606030504020204" pitchFamily="34" charset="0"/>
                          <a:ea typeface="Open Sans" panose="020B0606030504020204" pitchFamily="34" charset="0"/>
                          <a:cs typeface="Open Sans" panose="020B0606030504020204" pitchFamily="34" charset="0"/>
                        </a:rPr>
                        <a:t>Возможности</a:t>
                      </a:r>
                    </a:p>
                    <a:p>
                      <a:pPr algn="ctr"/>
                      <a:r>
                        <a:rPr lang="en-US" sz="1600" b="1" dirty="0" smtClean="0">
                          <a:latin typeface="Open Sans" panose="020B0606030504020204" pitchFamily="34" charset="0"/>
                          <a:ea typeface="Open Sans" panose="020B0606030504020204" pitchFamily="34" charset="0"/>
                          <a:cs typeface="Open Sans" panose="020B0606030504020204" pitchFamily="34" charset="0"/>
                        </a:rPr>
                        <a:t>O</a:t>
                      </a:r>
                      <a:endParaRPr lang="ru-RU" sz="1600" b="1" dirty="0">
                        <a:latin typeface="Open Sans" panose="020B0606030504020204" pitchFamily="34" charset="0"/>
                        <a:ea typeface="Open Sans" panose="020B0606030504020204" pitchFamily="34" charset="0"/>
                        <a:cs typeface="Open Sans" panose="020B0606030504020204" pitchFamily="34" charset="0"/>
                      </a:endParaRPr>
                    </a:p>
                  </a:txBody>
                  <a:tcPr>
                    <a:solidFill>
                      <a:srgbClr val="E8E8A8"/>
                    </a:solidFill>
                  </a:tcPr>
                </a:tc>
                <a:tc>
                  <a:txBody>
                    <a:bodyPr/>
                    <a:lstStyle/>
                    <a:p>
                      <a:pPr marL="0" lvl="0" indent="0" algn="l">
                        <a:spcAft>
                          <a:spcPts val="0"/>
                        </a:spcAft>
                        <a:buFont typeface="Symbol" panose="05050102010706020507" pitchFamily="18" charset="2"/>
                        <a:buNone/>
                        <a:tabLst>
                          <a:tab pos="88900" algn="l"/>
                        </a:tabLst>
                      </a:pPr>
                      <a:r>
                        <a:rPr lang="ru-RU" sz="1200" kern="1200" dirty="0" smtClean="0">
                          <a:solidFill>
                            <a:schemeClr val="dk1"/>
                          </a:solidFill>
                          <a:effectLst/>
                          <a:latin typeface="Open Sans" panose="020B0606030504020204" pitchFamily="34" charset="0"/>
                          <a:ea typeface="Open Sans" panose="020B0606030504020204" pitchFamily="34" charset="0"/>
                          <a:cs typeface="Open Sans" panose="020B0606030504020204" pitchFamily="34" charset="0"/>
                        </a:rPr>
                        <a:t>•	вовлечение в сельхозпроизводство неиспользуемых угодий;</a:t>
                      </a:r>
                    </a:p>
                    <a:p>
                      <a:pPr marL="0" lvl="0" indent="0" algn="l">
                        <a:spcAft>
                          <a:spcPts val="0"/>
                        </a:spcAft>
                        <a:buFont typeface="Symbol" panose="05050102010706020507" pitchFamily="18" charset="2"/>
                        <a:buNone/>
                        <a:tabLst>
                          <a:tab pos="88900" algn="l"/>
                        </a:tabLst>
                      </a:pPr>
                      <a:r>
                        <a:rPr lang="ru-RU" sz="1200" kern="1200" dirty="0" smtClean="0">
                          <a:solidFill>
                            <a:schemeClr val="dk1"/>
                          </a:solidFill>
                          <a:effectLst/>
                          <a:latin typeface="Open Sans" panose="020B0606030504020204" pitchFamily="34" charset="0"/>
                          <a:ea typeface="Open Sans" panose="020B0606030504020204" pitchFamily="34" charset="0"/>
                          <a:cs typeface="Open Sans" panose="020B0606030504020204" pitchFamily="34" charset="0"/>
                        </a:rPr>
                        <a:t>•	развитие внутреннего и въездного туризма;</a:t>
                      </a:r>
                    </a:p>
                    <a:p>
                      <a:pPr marL="0" lvl="0" indent="0" algn="l">
                        <a:spcAft>
                          <a:spcPts val="0"/>
                        </a:spcAft>
                        <a:buFont typeface="Symbol" panose="05050102010706020507" pitchFamily="18" charset="2"/>
                        <a:buNone/>
                        <a:tabLst>
                          <a:tab pos="88900" algn="l"/>
                        </a:tabLst>
                      </a:pPr>
                      <a:r>
                        <a:rPr lang="ru-RU" sz="1200" kern="1200" dirty="0" smtClean="0">
                          <a:solidFill>
                            <a:schemeClr val="dk1"/>
                          </a:solidFill>
                          <a:effectLst/>
                          <a:latin typeface="Open Sans" panose="020B0606030504020204" pitchFamily="34" charset="0"/>
                          <a:ea typeface="Open Sans" panose="020B0606030504020204" pitchFamily="34" charset="0"/>
                          <a:cs typeface="Open Sans" panose="020B0606030504020204" pitchFamily="34" charset="0"/>
                        </a:rPr>
                        <a:t>•	строительство промышленных предприятий;</a:t>
                      </a:r>
                    </a:p>
                    <a:p>
                      <a:pPr marL="0" lvl="0" indent="0" algn="l">
                        <a:spcAft>
                          <a:spcPts val="0"/>
                        </a:spcAft>
                        <a:buFont typeface="Symbol" panose="05050102010706020507" pitchFamily="18" charset="2"/>
                        <a:buNone/>
                        <a:tabLst>
                          <a:tab pos="88900" algn="l"/>
                        </a:tabLst>
                      </a:pPr>
                      <a:r>
                        <a:rPr lang="ru-RU" sz="1200" kern="1200" dirty="0" smtClean="0">
                          <a:solidFill>
                            <a:schemeClr val="dk1"/>
                          </a:solidFill>
                          <a:effectLst/>
                          <a:latin typeface="Open Sans" panose="020B0606030504020204" pitchFamily="34" charset="0"/>
                          <a:ea typeface="Open Sans" panose="020B0606030504020204" pitchFamily="34" charset="0"/>
                          <a:cs typeface="Open Sans" panose="020B0606030504020204" pitchFamily="34" charset="0"/>
                        </a:rPr>
                        <a:t>•	расширение рынка продукции местных производителей.</a:t>
                      </a:r>
                    </a:p>
                  </a:txBody>
                  <a:tcPr>
                    <a:solidFill>
                      <a:srgbClr val="E8E8A8"/>
                    </a:solidFill>
                  </a:tcPr>
                </a:tc>
                <a:extLst>
                  <a:ext uri="{0D108BD9-81ED-4DB2-BD59-A6C34878D82A}">
                    <a16:rowId xmlns:a16="http://schemas.microsoft.com/office/drawing/2014/main" val="10002"/>
                  </a:ext>
                </a:extLst>
              </a:tr>
              <a:tr h="659192">
                <a:tc>
                  <a:txBody>
                    <a:bodyPr/>
                    <a:lstStyle/>
                    <a:p>
                      <a:pPr algn="ctr"/>
                      <a:r>
                        <a:rPr lang="ru-RU" sz="1600" b="1" dirty="0" smtClean="0">
                          <a:latin typeface="Open Sans" panose="020B0606030504020204" pitchFamily="34" charset="0"/>
                          <a:ea typeface="Open Sans" panose="020B0606030504020204" pitchFamily="34" charset="0"/>
                          <a:cs typeface="Open Sans" panose="020B0606030504020204" pitchFamily="34" charset="0"/>
                        </a:rPr>
                        <a:t>Угрозы</a:t>
                      </a:r>
                    </a:p>
                    <a:p>
                      <a:pPr algn="ctr"/>
                      <a:r>
                        <a:rPr lang="en-US" sz="1600" b="1" dirty="0" smtClean="0">
                          <a:latin typeface="Open Sans" panose="020B0606030504020204" pitchFamily="34" charset="0"/>
                          <a:ea typeface="Open Sans" panose="020B0606030504020204" pitchFamily="34" charset="0"/>
                          <a:cs typeface="Open Sans" panose="020B0606030504020204" pitchFamily="34" charset="0"/>
                        </a:rPr>
                        <a:t>T</a:t>
                      </a:r>
                      <a:endParaRPr lang="ru-RU" sz="1600" b="1" dirty="0">
                        <a:latin typeface="Open Sans" panose="020B0606030504020204" pitchFamily="34" charset="0"/>
                        <a:ea typeface="Open Sans" panose="020B0606030504020204" pitchFamily="34" charset="0"/>
                        <a:cs typeface="Open Sans" panose="020B0606030504020204" pitchFamily="34" charset="0"/>
                      </a:endParaRPr>
                    </a:p>
                  </a:txBody>
                  <a:tcPr>
                    <a:solidFill>
                      <a:srgbClr val="FBFBB7"/>
                    </a:solidFill>
                  </a:tcPr>
                </a:tc>
                <a:tc>
                  <a:txBody>
                    <a:bodyPr/>
                    <a:lstStyle/>
                    <a:p>
                      <a:pPr marL="0" indent="0" algn="l">
                        <a:buFont typeface="Arial" panose="020B0604020202020204" pitchFamily="34" charset="0"/>
                        <a:buChar char="•"/>
                        <a:tabLst>
                          <a:tab pos="179388" algn="l"/>
                        </a:tabLst>
                      </a:pPr>
                      <a:r>
                        <a:rPr lang="ru-RU" sz="1200" dirty="0" smtClean="0">
                          <a:latin typeface="Open Sans" panose="020B0606030504020204" pitchFamily="34" charset="0"/>
                          <a:ea typeface="Open Sans" panose="020B0606030504020204" pitchFamily="34" charset="0"/>
                          <a:cs typeface="Open Sans" panose="020B0606030504020204" pitchFamily="34" charset="0"/>
                        </a:rPr>
                        <a:t> сохранение естественной убыли и демографическое старение населения;</a:t>
                      </a:r>
                    </a:p>
                    <a:p>
                      <a:pPr marL="0" indent="0" algn="l">
                        <a:buFont typeface="Arial" panose="020B0604020202020204" pitchFamily="34" charset="0"/>
                        <a:buChar char="•"/>
                        <a:tabLst/>
                      </a:pPr>
                      <a:r>
                        <a:rPr lang="ru-RU" sz="1200" dirty="0" smtClean="0">
                          <a:latin typeface="Open Sans" panose="020B0606030504020204" pitchFamily="34" charset="0"/>
                          <a:ea typeface="Open Sans" panose="020B0606030504020204" pitchFamily="34" charset="0"/>
                          <a:cs typeface="Open Sans" panose="020B0606030504020204" pitchFamily="34" charset="0"/>
                        </a:rPr>
                        <a:t> отток молодежи из района.</a:t>
                      </a:r>
                      <a:endParaRPr lang="ru-RU" sz="1200" dirty="0">
                        <a:latin typeface="Open Sans" panose="020B0606030504020204" pitchFamily="34" charset="0"/>
                        <a:ea typeface="Open Sans" panose="020B0606030504020204" pitchFamily="34" charset="0"/>
                        <a:cs typeface="Open Sans" panose="020B0606030504020204" pitchFamily="34" charset="0"/>
                      </a:endParaRPr>
                    </a:p>
                  </a:txBody>
                  <a:tcPr>
                    <a:solidFill>
                      <a:srgbClr val="FBFBB7"/>
                    </a:solidFill>
                  </a:tcPr>
                </a:tc>
                <a:extLst>
                  <a:ext uri="{0D108BD9-81ED-4DB2-BD59-A6C34878D82A}">
                    <a16:rowId xmlns:a16="http://schemas.microsoft.com/office/drawing/2014/main" val="10003"/>
                  </a:ext>
                </a:extLst>
              </a:tr>
            </a:tbl>
          </a:graphicData>
        </a:graphic>
      </p:graphicFrame>
      <p:sp>
        <p:nvSpPr>
          <p:cNvPr id="10" name="TextBox 9"/>
          <p:cNvSpPr txBox="1"/>
          <p:nvPr/>
        </p:nvSpPr>
        <p:spPr>
          <a:xfrm>
            <a:off x="7121735" y="7190343"/>
            <a:ext cx="412421"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31</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3" name="TextBox 12"/>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9" name="Picture 2" descr="C:\Users\TeemoshenkovaLN\Desktop\Инвестиционный паспорт 2023\от министерства 2\Логотип.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11000013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3" cstate="print">
            <a:duotone>
              <a:prstClr val="black"/>
              <a:schemeClr val="accent6">
                <a:tint val="45000"/>
                <a:satMod val="400000"/>
              </a:schemeClr>
            </a:duotone>
            <a:extLst>
              <a:ext uri="{BEBA8EAE-BF5A-486C-A8C5-ECC9F3942E4B}">
                <a14:imgProps xmlns:a14="http://schemas.microsoft.com/office/drawing/2010/main">
                  <a14:imgLayer r:embed="rId4">
                    <a14:imgEffect>
                      <a14:artisticGlowDiffused/>
                    </a14:imgEffect>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l="9252" t="7485" r="9452" b="8220"/>
          <a:stretch/>
        </p:blipFill>
        <p:spPr>
          <a:xfrm>
            <a:off x="98383" y="1185675"/>
            <a:ext cx="7548234" cy="4419779"/>
          </a:xfrm>
          <a:prstGeom prst="rect">
            <a:avLst/>
          </a:prstGeom>
        </p:spPr>
      </p:pic>
      <p:sp>
        <p:nvSpPr>
          <p:cNvPr id="4" name="TextBox 3"/>
          <p:cNvSpPr txBox="1"/>
          <p:nvPr/>
        </p:nvSpPr>
        <p:spPr>
          <a:xfrm>
            <a:off x="7121735"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32</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6" name="TextBox 25"/>
          <p:cNvSpPr txBox="1"/>
          <p:nvPr/>
        </p:nvSpPr>
        <p:spPr>
          <a:xfrm>
            <a:off x="607321" y="1375421"/>
            <a:ext cx="3196360" cy="738664"/>
          </a:xfrm>
          <a:prstGeom prst="rect">
            <a:avLst/>
          </a:prstGeom>
          <a:noFill/>
        </p:spPr>
        <p:txBody>
          <a:bodyPr wrap="square" rtlCol="0">
            <a:spAutoFit/>
          </a:bodyPr>
          <a:lstStyle/>
          <a:p>
            <a:pPr algn="ctr"/>
            <a:r>
              <a:rPr lang="ru-RU" sz="14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ГЛАВА МУНИЦИПАЛЬНОГО ОБРАЗОВАНИЯ </a:t>
            </a:r>
            <a:br>
              <a:rPr lang="ru-RU" sz="14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br>
            <a:r>
              <a:rPr lang="ru-RU" sz="14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«ЕЛЬНИНСКИЙ МУНИЦИПАЛЬНЫЙ ОКРУГ» СМОЛЕНСКОЙ ОБЛАСТИ:</a:t>
            </a:r>
            <a:endPar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p:cNvSpPr txBox="1"/>
          <p:nvPr/>
        </p:nvSpPr>
        <p:spPr>
          <a:xfrm>
            <a:off x="535619" y="3831439"/>
            <a:ext cx="3430741" cy="1169551"/>
          </a:xfrm>
          <a:prstGeom prst="rect">
            <a:avLst/>
          </a:prstGeom>
          <a:noFill/>
        </p:spPr>
        <p:txBody>
          <a:bodyPr wrap="square" rtlCol="0">
            <a:spAutoFit/>
          </a:bodyPr>
          <a:lstStyle/>
          <a:p>
            <a:pPr algn="ctr"/>
            <a:r>
              <a:rPr lang="ru-RU" sz="14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НАЧАЛЬНИК ОТДЕЛА РАЗВИТИЯ</a:t>
            </a: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ru-RU" sz="14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ЭКОНОМИКИ И СЕЛЬСКОГО ХОЗЯЙСТВА АДМИНИСТРАЦИИ МУНИЦИПАЛЬНОГО ОБРАЗОВАНИЯ «ЕЛЬНИНСКИЙ МУНИЦИПАЛЬНЫЙ ОКРУГ» СМОЛЕНСКОЙ ОБЛАСТИ:</a:t>
            </a:r>
            <a:endPar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p:cNvSpPr txBox="1"/>
          <p:nvPr/>
        </p:nvSpPr>
        <p:spPr>
          <a:xfrm>
            <a:off x="4083552" y="1645298"/>
            <a:ext cx="2583543" cy="954107"/>
          </a:xfrm>
          <a:prstGeom prst="rect">
            <a:avLst/>
          </a:prstGeom>
          <a:noFill/>
        </p:spPr>
        <p:txBody>
          <a:bodyPr wrap="square" rtlCol="0">
            <a:spAutoFit/>
          </a:bodyPr>
          <a:lstStyle/>
          <a:p>
            <a:pPr algn="ctr"/>
            <a:r>
              <a:rPr lang="ru-RU" sz="1400" b="1" cap="all"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Министерство </a:t>
            </a:r>
            <a:r>
              <a:rPr lang="ru-RU" sz="1400" b="1" cap="all" dirty="0">
                <a:solidFill>
                  <a:srgbClr val="0070C0"/>
                </a:solidFill>
                <a:latin typeface="Open Sans" panose="020B0606030504020204" pitchFamily="34" charset="0"/>
                <a:ea typeface="Open Sans" panose="020B0606030504020204" pitchFamily="34" charset="0"/>
                <a:cs typeface="Open Sans" panose="020B0606030504020204" pitchFamily="34" charset="0"/>
              </a:rPr>
              <a:t>инвестиционного развития Смоленской области</a:t>
            </a: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30" name="TextBox 29"/>
          <p:cNvSpPr txBox="1"/>
          <p:nvPr/>
        </p:nvSpPr>
        <p:spPr>
          <a:xfrm>
            <a:off x="4083551" y="3877747"/>
            <a:ext cx="2583543" cy="738664"/>
          </a:xfrm>
          <a:prstGeom prst="rect">
            <a:avLst/>
          </a:prstGeom>
          <a:noFill/>
        </p:spPr>
        <p:txBody>
          <a:bodyPr wrap="square" rtlCol="0">
            <a:spAutoFit/>
          </a:bodyPr>
          <a:lstStyle/>
          <a:p>
            <a:pPr algn="ctr"/>
            <a:r>
              <a:rPr lang="ru-RU" sz="1400" b="1" cap="all"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ООО </a:t>
            </a:r>
            <a:r>
              <a:rPr lang="ru-RU" sz="1400" b="1" cap="all" dirty="0">
                <a:solidFill>
                  <a:srgbClr val="0070C0"/>
                </a:solidFill>
                <a:latin typeface="Open Sans" panose="020B0606030504020204" pitchFamily="34" charset="0"/>
                <a:ea typeface="Open Sans" panose="020B0606030504020204" pitchFamily="34" charset="0"/>
                <a:cs typeface="Open Sans" panose="020B0606030504020204" pitchFamily="34" charset="0"/>
              </a:rPr>
              <a:t>«Корпорация инвестиционного развития»</a:t>
            </a:r>
            <a:r>
              <a:rPr lang="ru-RU" sz="14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a:t>
            </a:r>
            <a:endPar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p:cNvSpPr txBox="1"/>
          <p:nvPr/>
        </p:nvSpPr>
        <p:spPr>
          <a:xfrm>
            <a:off x="210949" y="2454097"/>
            <a:ext cx="3922867" cy="1169551"/>
          </a:xfrm>
          <a:prstGeom prst="rect">
            <a:avLst/>
          </a:prstGeom>
          <a:noFill/>
        </p:spPr>
        <p:txBody>
          <a:bodyPr wrap="square" rtlCol="0">
            <a:spAutoFit/>
          </a:bodyPr>
          <a:lstStyle/>
          <a:p>
            <a:pPr algn="ctr"/>
            <a:r>
              <a:rPr lang="ru-RU" sz="1400" dirty="0" err="1" smtClean="0">
                <a:latin typeface="Open Sans" panose="020B0606030504020204" pitchFamily="34" charset="0"/>
                <a:ea typeface="Open Sans" panose="020B0606030504020204" pitchFamily="34" charset="0"/>
                <a:cs typeface="Open Sans" panose="020B0606030504020204" pitchFamily="34" charset="0"/>
              </a:rPr>
              <a:t>Мищенков</a:t>
            </a:r>
            <a:r>
              <a:rPr lang="ru-RU" sz="1400" dirty="0" smtClean="0">
                <a:latin typeface="Open Sans" panose="020B0606030504020204" pitchFamily="34" charset="0"/>
                <a:ea typeface="Open Sans" panose="020B0606030504020204" pitchFamily="34" charset="0"/>
                <a:cs typeface="Open Sans" panose="020B0606030504020204" pitchFamily="34" charset="0"/>
              </a:rPr>
              <a:t> </a:t>
            </a: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Николай Данилович</a:t>
            </a: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Телефон: (48146) 4-11-44</a:t>
            </a:r>
          </a:p>
          <a:p>
            <a:pPr algn="ctr"/>
            <a:r>
              <a:rPr lang="en-US" sz="1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E-mail:</a:t>
            </a:r>
            <a:r>
              <a:rPr lang="en-US" sz="1400" dirty="0">
                <a:latin typeface="Open Sans" panose="020B0606030504020204" pitchFamily="34" charset="0"/>
                <a:ea typeface="Open Sans" panose="020B0606030504020204" pitchFamily="34" charset="0"/>
                <a:cs typeface="Open Sans" panose="020B0606030504020204" pitchFamily="34" charset="0"/>
              </a:rPr>
              <a:t> </a:t>
            </a:r>
            <a:r>
              <a:rPr lang="en-US" sz="1400" dirty="0">
                <a:latin typeface="Open Sans" panose="020B0606030504020204" pitchFamily="34" charset="0"/>
                <a:ea typeface="Open Sans" panose="020B0606030504020204" pitchFamily="34" charset="0"/>
                <a:cs typeface="Open Sans" panose="020B0606030504020204" pitchFamily="34" charset="0"/>
                <a:hlinkClick r:id="rId5"/>
              </a:rPr>
              <a:t>admin</a:t>
            </a:r>
            <a:r>
              <a:rPr lang="ru-RU" sz="1400" dirty="0">
                <a:latin typeface="Open Sans" panose="020B0606030504020204" pitchFamily="34" charset="0"/>
                <a:ea typeface="Open Sans" panose="020B0606030504020204" pitchFamily="34" charset="0"/>
                <a:cs typeface="Open Sans" panose="020B0606030504020204" pitchFamily="34" charset="0"/>
                <a:hlinkClick r:id="rId5"/>
              </a:rPr>
              <a:t>_</a:t>
            </a:r>
            <a:r>
              <a:rPr lang="en-US" sz="1400" dirty="0" err="1">
                <a:latin typeface="Open Sans" panose="020B0606030504020204" pitchFamily="34" charset="0"/>
                <a:ea typeface="Open Sans" panose="020B0606030504020204" pitchFamily="34" charset="0"/>
                <a:cs typeface="Open Sans" panose="020B0606030504020204" pitchFamily="34" charset="0"/>
                <a:hlinkClick r:id="rId5"/>
              </a:rPr>
              <a:t>elnia</a:t>
            </a:r>
            <a:r>
              <a:rPr lang="ru-RU" sz="1400" dirty="0">
                <a:latin typeface="Open Sans" panose="020B0606030504020204" pitchFamily="34" charset="0"/>
                <a:ea typeface="Open Sans" panose="020B0606030504020204" pitchFamily="34" charset="0"/>
                <a:cs typeface="Open Sans" panose="020B0606030504020204" pitchFamily="34" charset="0"/>
                <a:hlinkClick r:id="rId5"/>
              </a:rPr>
              <a:t>@</a:t>
            </a:r>
            <a:r>
              <a:rPr lang="en-US" sz="1400" dirty="0">
                <a:latin typeface="Open Sans" panose="020B0606030504020204" pitchFamily="34" charset="0"/>
                <a:ea typeface="Open Sans" panose="020B0606030504020204" pitchFamily="34" charset="0"/>
                <a:cs typeface="Open Sans" panose="020B0606030504020204" pitchFamily="34" charset="0"/>
                <a:hlinkClick r:id="rId5"/>
              </a:rPr>
              <a:t>admin</a:t>
            </a:r>
            <a:r>
              <a:rPr lang="ru-RU" sz="1400" dirty="0">
                <a:latin typeface="Open Sans" panose="020B0606030504020204" pitchFamily="34" charset="0"/>
                <a:ea typeface="Open Sans" panose="020B0606030504020204" pitchFamily="34" charset="0"/>
                <a:cs typeface="Open Sans" panose="020B0606030504020204" pitchFamily="34" charset="0"/>
                <a:hlinkClick r:id="rId5"/>
              </a:rPr>
              <a:t>-</a:t>
            </a:r>
            <a:r>
              <a:rPr lang="en-US" sz="1400" dirty="0" err="1">
                <a:latin typeface="Open Sans" panose="020B0606030504020204" pitchFamily="34" charset="0"/>
                <a:ea typeface="Open Sans" panose="020B0606030504020204" pitchFamily="34" charset="0"/>
                <a:cs typeface="Open Sans" panose="020B0606030504020204" pitchFamily="34" charset="0"/>
                <a:hlinkClick r:id="rId5"/>
              </a:rPr>
              <a:t>smolensk</a:t>
            </a:r>
            <a:r>
              <a:rPr lang="ru-RU" sz="1400" dirty="0">
                <a:latin typeface="Open Sans" panose="020B0606030504020204" pitchFamily="34" charset="0"/>
                <a:ea typeface="Open Sans" panose="020B0606030504020204" pitchFamily="34" charset="0"/>
                <a:cs typeface="Open Sans" panose="020B0606030504020204" pitchFamily="34" charset="0"/>
                <a:hlinkClick r:id="rId5"/>
              </a:rPr>
              <a:t>.</a:t>
            </a:r>
            <a:r>
              <a:rPr lang="en-US" sz="1400" dirty="0" err="1" smtClean="0">
                <a:latin typeface="Open Sans" panose="020B0606030504020204" pitchFamily="34" charset="0"/>
                <a:ea typeface="Open Sans" panose="020B0606030504020204" pitchFamily="34" charset="0"/>
                <a:cs typeface="Open Sans" panose="020B0606030504020204" pitchFamily="34" charset="0"/>
                <a:hlinkClick r:id="rId5"/>
              </a:rPr>
              <a:t>ru</a:t>
            </a:r>
            <a:endParaRPr lang="ru-RU" sz="1400" dirty="0">
              <a:latin typeface="Open Sans" panose="020B0606030504020204" pitchFamily="34" charset="0"/>
              <a:ea typeface="Open Sans" panose="020B0606030504020204" pitchFamily="34" charset="0"/>
              <a:cs typeface="Open Sans" panose="020B0606030504020204" pitchFamily="34" charset="0"/>
            </a:endParaRP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Сайт:</a:t>
            </a:r>
            <a:r>
              <a:rPr lang="ru-RU" sz="1400" dirty="0">
                <a:latin typeface="Open Sans" panose="020B0606030504020204" pitchFamily="34" charset="0"/>
                <a:ea typeface="Open Sans" panose="020B0606030504020204" pitchFamily="34" charset="0"/>
                <a:cs typeface="Open Sans" panose="020B0606030504020204" pitchFamily="34" charset="0"/>
              </a:rPr>
              <a:t> </a:t>
            </a:r>
            <a:r>
              <a:rPr lang="en-US" sz="1400" dirty="0" smtClean="0">
                <a:latin typeface="Open Sans" panose="020B0606030504020204" pitchFamily="34" charset="0"/>
                <a:ea typeface="Open Sans" panose="020B0606030504020204" pitchFamily="34" charset="0"/>
                <a:cs typeface="Open Sans" panose="020B0606030504020204" pitchFamily="34" charset="0"/>
              </a:rPr>
              <a:t>elnya-admin.admin-smolensk.ru</a:t>
            </a:r>
            <a:endParaRPr lang="ru-RU"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p:cNvSpPr txBox="1"/>
          <p:nvPr/>
        </p:nvSpPr>
        <p:spPr>
          <a:xfrm>
            <a:off x="786542" y="5458015"/>
            <a:ext cx="2548977" cy="738664"/>
          </a:xfrm>
          <a:prstGeom prst="rect">
            <a:avLst/>
          </a:prstGeom>
          <a:noFill/>
        </p:spPr>
        <p:txBody>
          <a:bodyPr wrap="square" rtlCol="0">
            <a:spAutoFit/>
          </a:bodyPr>
          <a:lstStyle/>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Трошкина </a:t>
            </a: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Светлана Васильевна</a:t>
            </a: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Телефон: (48146) 4-22-09</a:t>
            </a:r>
            <a:endParaRPr lang="ru-RU"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3"/>
          <p:cNvSpPr txBox="1"/>
          <p:nvPr/>
        </p:nvSpPr>
        <p:spPr>
          <a:xfrm>
            <a:off x="4083552" y="2599405"/>
            <a:ext cx="2691410" cy="1169551"/>
          </a:xfrm>
          <a:prstGeom prst="rect">
            <a:avLst/>
          </a:prstGeom>
          <a:noFill/>
        </p:spPr>
        <p:txBody>
          <a:bodyPr wrap="square" rtlCol="0">
            <a:spAutoFit/>
          </a:bodyPr>
          <a:lstStyle/>
          <a:p>
            <a:pPr algn="ctr"/>
            <a:r>
              <a:rPr lang="ru-RU" sz="1400" dirty="0">
                <a:latin typeface="Open Sans" panose="020B0606030504020204" pitchFamily="34" charset="0"/>
                <a:ea typeface="Open Sans" panose="020B0606030504020204" pitchFamily="34" charset="0"/>
                <a:cs typeface="Open Sans" panose="020B0606030504020204" pitchFamily="34" charset="0"/>
              </a:rPr>
              <a:t>Телефон: (4812) </a:t>
            </a:r>
            <a:r>
              <a:rPr lang="ru-RU" sz="1400" dirty="0" smtClean="0">
                <a:latin typeface="Open Sans" panose="020B0606030504020204" pitchFamily="34" charset="0"/>
                <a:ea typeface="Open Sans" panose="020B0606030504020204" pitchFamily="34" charset="0"/>
                <a:cs typeface="Open Sans" panose="020B0606030504020204" pitchFamily="34" charset="0"/>
              </a:rPr>
              <a:t>20-55-20</a:t>
            </a: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Факс</a:t>
            </a:r>
            <a:r>
              <a:rPr lang="ru-RU" sz="1400" dirty="0">
                <a:latin typeface="Open Sans" panose="020B0606030504020204" pitchFamily="34" charset="0"/>
                <a:ea typeface="Open Sans" panose="020B0606030504020204" pitchFamily="34" charset="0"/>
                <a:cs typeface="Open Sans" panose="020B0606030504020204" pitchFamily="34" charset="0"/>
              </a:rPr>
              <a:t>: (4812) </a:t>
            </a:r>
            <a:r>
              <a:rPr lang="ru-RU" sz="1400" dirty="0" smtClean="0">
                <a:latin typeface="Open Sans" panose="020B0606030504020204" pitchFamily="34" charset="0"/>
                <a:ea typeface="Open Sans" panose="020B0606030504020204" pitchFamily="34" charset="0"/>
                <a:cs typeface="Open Sans" panose="020B0606030504020204" pitchFamily="34" charset="0"/>
              </a:rPr>
              <a:t>20-55-39</a:t>
            </a:r>
            <a:endParaRPr lang="ru-RU" sz="1400" dirty="0" smtClean="0">
              <a:latin typeface="Open Sans" panose="020B0606030504020204" pitchFamily="34" charset="0"/>
              <a:ea typeface="Open Sans" panose="020B0606030504020204" pitchFamily="34" charset="0"/>
              <a:cs typeface="Open Sans" panose="020B0606030504020204" pitchFamily="34" charset="0"/>
            </a:endParaRPr>
          </a:p>
          <a:p>
            <a:pPr algn="ctr"/>
            <a:r>
              <a:rPr lang="en-US" sz="1400" dirty="0" smtClean="0">
                <a:latin typeface="Open Sans" panose="020B0606030504020204" pitchFamily="34" charset="0"/>
                <a:ea typeface="Open Sans" panose="020B0606030504020204" pitchFamily="34" charset="0"/>
                <a:cs typeface="Open Sans" panose="020B0606030504020204" pitchFamily="34" charset="0"/>
              </a:rPr>
              <a:t>E-mail</a:t>
            </a:r>
            <a:r>
              <a:rPr lang="en-US" sz="1400" dirty="0">
                <a:latin typeface="Open Sans" panose="020B0606030504020204" pitchFamily="34" charset="0"/>
                <a:ea typeface="Open Sans" panose="020B0606030504020204" pitchFamily="34" charset="0"/>
                <a:cs typeface="Open Sans" panose="020B0606030504020204" pitchFamily="34" charset="0"/>
              </a:rPr>
              <a:t>: </a:t>
            </a:r>
            <a:r>
              <a:rPr lang="en-US" sz="1400" u="sng" dirty="0" smtClean="0">
                <a:latin typeface="Open Sans" panose="020B0606030504020204" pitchFamily="34" charset="0"/>
                <a:ea typeface="Open Sans" panose="020B0606030504020204" pitchFamily="34" charset="0"/>
                <a:cs typeface="Open Sans" panose="020B0606030504020204" pitchFamily="34" charset="0"/>
                <a:hlinkClick r:id="rId6"/>
              </a:rPr>
              <a:t>dep@smolinvest.com</a:t>
            </a:r>
            <a:endParaRPr lang="ru-RU" sz="1400" u="sng" dirty="0" smtClean="0">
              <a:latin typeface="Open Sans" panose="020B0606030504020204" pitchFamily="34" charset="0"/>
              <a:ea typeface="Open Sans" panose="020B0606030504020204" pitchFamily="34" charset="0"/>
              <a:cs typeface="Open Sans" panose="020B0606030504020204" pitchFamily="34" charset="0"/>
            </a:endParaRP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Сайт</a:t>
            </a:r>
            <a:r>
              <a:rPr lang="ru-RU" sz="1400" dirty="0">
                <a:latin typeface="Open Sans" panose="020B0606030504020204" pitchFamily="34" charset="0"/>
                <a:ea typeface="Open Sans" panose="020B0606030504020204" pitchFamily="34" charset="0"/>
                <a:cs typeface="Open Sans" panose="020B0606030504020204" pitchFamily="34" charset="0"/>
              </a:rPr>
              <a:t>: </a:t>
            </a:r>
            <a:r>
              <a:rPr lang="en-US" sz="1400" u="sng" dirty="0" smtClean="0">
                <a:hlinkClick r:id="rId7"/>
              </a:rPr>
              <a:t>https</a:t>
            </a:r>
            <a:r>
              <a:rPr lang="ru-RU" sz="1400" u="sng" dirty="0" smtClean="0">
                <a:hlinkClick r:id="rId7"/>
              </a:rPr>
              <a:t>:</a:t>
            </a:r>
            <a:r>
              <a:rPr lang="en-US" sz="1400" u="sng" dirty="0" smtClean="0">
                <a:hlinkClick r:id="rId7"/>
              </a:rPr>
              <a:t>//d</a:t>
            </a:r>
            <a:r>
              <a:rPr lang="ru-RU" sz="1400" u="sng" dirty="0" smtClean="0">
                <a:hlinkClick r:id="rId7"/>
              </a:rPr>
              <a:t>ep-invest.admin-smolensk.ru</a:t>
            </a:r>
            <a:endParaRPr lang="ru-RU" sz="1400" u="sng" dirty="0"/>
          </a:p>
        </p:txBody>
      </p:sp>
      <p:sp>
        <p:nvSpPr>
          <p:cNvPr id="35" name="TextBox 34"/>
          <p:cNvSpPr txBox="1"/>
          <p:nvPr/>
        </p:nvSpPr>
        <p:spPr>
          <a:xfrm>
            <a:off x="3920769" y="4719351"/>
            <a:ext cx="3016976" cy="738664"/>
          </a:xfrm>
          <a:prstGeom prst="rect">
            <a:avLst/>
          </a:prstGeom>
          <a:noFill/>
        </p:spPr>
        <p:txBody>
          <a:bodyPr wrap="square" rtlCol="0">
            <a:spAutoFit/>
          </a:bodyPr>
          <a:lstStyle/>
          <a:p>
            <a:pPr algn="ctr"/>
            <a:r>
              <a:rPr lang="ru-RU" sz="1400" dirty="0">
                <a:latin typeface="Open Sans" panose="020B0606030504020204" pitchFamily="34" charset="0"/>
                <a:ea typeface="Open Sans" panose="020B0606030504020204" pitchFamily="34" charset="0"/>
                <a:cs typeface="Open Sans" panose="020B0606030504020204" pitchFamily="34" charset="0"/>
              </a:rPr>
              <a:t>Телефон: (4812) </a:t>
            </a:r>
            <a:r>
              <a:rPr lang="ru-RU" sz="1400" dirty="0" smtClean="0">
                <a:latin typeface="Open Sans" panose="020B0606030504020204" pitchFamily="34" charset="0"/>
                <a:ea typeface="Open Sans" panose="020B0606030504020204" pitchFamily="34" charset="0"/>
                <a:cs typeface="Open Sans" panose="020B0606030504020204" pitchFamily="34" charset="0"/>
              </a:rPr>
              <a:t>77-00-22</a:t>
            </a:r>
          </a:p>
          <a:p>
            <a:pPr algn="ctr"/>
            <a:r>
              <a:rPr lang="en-US" sz="1400" dirty="0" smtClean="0">
                <a:latin typeface="Open Sans" panose="020B0606030504020204" pitchFamily="34" charset="0"/>
                <a:ea typeface="Open Sans" panose="020B0606030504020204" pitchFamily="34" charset="0"/>
                <a:cs typeface="Open Sans" panose="020B0606030504020204" pitchFamily="34" charset="0"/>
              </a:rPr>
              <a:t>E-mail</a:t>
            </a:r>
            <a:r>
              <a:rPr lang="en-US" sz="1400" dirty="0">
                <a:latin typeface="Open Sans" panose="020B0606030504020204" pitchFamily="34" charset="0"/>
                <a:ea typeface="Open Sans" panose="020B0606030504020204" pitchFamily="34" charset="0"/>
                <a:cs typeface="Open Sans" panose="020B0606030504020204" pitchFamily="34" charset="0"/>
              </a:rPr>
              <a:t>: </a:t>
            </a:r>
            <a:r>
              <a:rPr lang="en-US" sz="1400" dirty="0" smtClean="0">
                <a:latin typeface="Open Sans" panose="020B0606030504020204" pitchFamily="34" charset="0"/>
                <a:ea typeface="Open Sans" panose="020B0606030504020204" pitchFamily="34" charset="0"/>
                <a:cs typeface="Open Sans" panose="020B0606030504020204" pitchFamily="34" charset="0"/>
                <a:hlinkClick r:id="rId8"/>
              </a:rPr>
              <a:t>smolregion67@yandex.ru</a:t>
            </a:r>
            <a:endParaRPr lang="ru-RU" sz="1400" dirty="0" smtClean="0">
              <a:latin typeface="Open Sans" panose="020B0606030504020204" pitchFamily="34" charset="0"/>
              <a:ea typeface="Open Sans" panose="020B0606030504020204" pitchFamily="34" charset="0"/>
              <a:cs typeface="Open Sans" panose="020B0606030504020204" pitchFamily="34" charset="0"/>
            </a:endParaRP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Сайт</a:t>
            </a:r>
            <a:r>
              <a:rPr lang="ru-RU" sz="1400" dirty="0">
                <a:latin typeface="Open Sans" panose="020B0606030504020204" pitchFamily="34" charset="0"/>
                <a:ea typeface="Open Sans" panose="020B0606030504020204" pitchFamily="34" charset="0"/>
                <a:cs typeface="Open Sans" panose="020B0606030504020204" pitchFamily="34" charset="0"/>
              </a:rPr>
              <a:t>: </a:t>
            </a:r>
            <a:r>
              <a:rPr lang="en-US" sz="1400" dirty="0" smtClean="0">
                <a:latin typeface="Open Sans" panose="020B0606030504020204" pitchFamily="34" charset="0"/>
                <a:ea typeface="Open Sans" panose="020B0606030504020204" pitchFamily="34" charset="0"/>
                <a:cs typeface="Open Sans" panose="020B0606030504020204" pitchFamily="34" charset="0"/>
              </a:rPr>
              <a:t>corp.smolinvest.com</a:t>
            </a:r>
            <a:r>
              <a:rPr lang="ru-RU" sz="1400" dirty="0" smtClean="0">
                <a:latin typeface="Open Sans" panose="020B0606030504020204" pitchFamily="34" charset="0"/>
                <a:ea typeface="Open Sans" panose="020B0606030504020204" pitchFamily="34" charset="0"/>
                <a:cs typeface="Open Sans" panose="020B0606030504020204" pitchFamily="34" charset="0"/>
              </a:rPr>
              <a:t> </a:t>
            </a:r>
          </a:p>
        </p:txBody>
      </p:sp>
      <p:pic>
        <p:nvPicPr>
          <p:cNvPr id="18" name="Рисунок 17"/>
          <p:cNvPicPr>
            <a:picLocks noChangeAspect="1"/>
          </p:cNvPicPr>
          <p:nvPr/>
        </p:nvPicPr>
        <p:blipFill>
          <a:blip r:embed="rId9" cstate="print"/>
          <a:stretch>
            <a:fillRect/>
          </a:stretch>
        </p:blipFill>
        <p:spPr>
          <a:xfrm>
            <a:off x="2061031" y="156237"/>
            <a:ext cx="5498644" cy="768091"/>
          </a:xfrm>
          <a:prstGeom prst="rect">
            <a:avLst/>
          </a:prstGeom>
        </p:spPr>
      </p:pic>
      <p:sp>
        <p:nvSpPr>
          <p:cNvPr id="19" name="TextBox 18"/>
          <p:cNvSpPr txBox="1"/>
          <p:nvPr/>
        </p:nvSpPr>
        <p:spPr>
          <a:xfrm>
            <a:off x="2061031" y="317130"/>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Контакты</a:t>
            </a:r>
            <a:endParaRPr lang="ru-RU" sz="28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0" name="TextBox 19"/>
          <p:cNvSpPr txBox="1"/>
          <p:nvPr/>
        </p:nvSpPr>
        <p:spPr>
          <a:xfrm>
            <a:off x="897895" y="181133"/>
            <a:ext cx="1067921"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16" name="Picture 2" descr="C:\Users\TeemoshenkovaLN\Desktop\Инвестиционный паспорт 2023\от министерства 2\Логотип.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pic>
        <p:nvPicPr>
          <p:cNvPr id="17" name="Рисунок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9950825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061031" y="156237"/>
            <a:ext cx="5498644" cy="841080"/>
          </a:xfrm>
          <a:prstGeom prst="rect">
            <a:avLst/>
          </a:prstGeom>
        </p:spPr>
      </p:pic>
      <p:sp>
        <p:nvSpPr>
          <p:cNvPr id="3" name="TextBox 2"/>
          <p:cNvSpPr txBox="1"/>
          <p:nvPr/>
        </p:nvSpPr>
        <p:spPr>
          <a:xfrm>
            <a:off x="2049202" y="136216"/>
            <a:ext cx="5396059" cy="830997"/>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Ельнинский муниципальный округ сегодня</a:t>
            </a:r>
          </a:p>
        </p:txBody>
      </p:sp>
      <p:sp>
        <p:nvSpPr>
          <p:cNvPr id="4" name="TextBox 3"/>
          <p:cNvSpPr txBox="1"/>
          <p:nvPr/>
        </p:nvSpPr>
        <p:spPr>
          <a:xfrm>
            <a:off x="7257989" y="7190343"/>
            <a:ext cx="311304"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4</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1" name="TextBox 30"/>
          <p:cNvSpPr txBox="1"/>
          <p:nvPr/>
        </p:nvSpPr>
        <p:spPr>
          <a:xfrm>
            <a:off x="1395386" y="3827090"/>
            <a:ext cx="1176387" cy="307777"/>
          </a:xfrm>
          <a:prstGeom prst="rect">
            <a:avLst/>
          </a:prstGeom>
          <a:noFill/>
        </p:spPr>
        <p:txBody>
          <a:bodyPr wrap="square" rtlCol="0">
            <a:spAutoFit/>
          </a:bodyPr>
          <a:lstStyle/>
          <a:p>
            <a:pPr algn="ctr"/>
            <a:r>
              <a:rPr lang="ru-RU" sz="14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Население</a:t>
            </a:r>
            <a:endPar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2" name="TextBox 31"/>
          <p:cNvSpPr txBox="1"/>
          <p:nvPr/>
        </p:nvSpPr>
        <p:spPr>
          <a:xfrm>
            <a:off x="1102923" y="2025662"/>
            <a:ext cx="1761311" cy="307777"/>
          </a:xfrm>
          <a:prstGeom prst="rect">
            <a:avLst/>
          </a:prstGeom>
          <a:noFill/>
        </p:spPr>
        <p:txBody>
          <a:bodyPr wrap="square" rtlCol="0">
            <a:spAutoFit/>
          </a:bodyPr>
          <a:lstStyle/>
          <a:p>
            <a:pPr algn="ctr"/>
            <a:r>
              <a:rPr lang="ru-RU" sz="14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Общая площадь</a:t>
            </a:r>
            <a:endPar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5" name="TextBox 34"/>
          <p:cNvSpPr txBox="1"/>
          <p:nvPr/>
        </p:nvSpPr>
        <p:spPr>
          <a:xfrm>
            <a:off x="1338981" y="2409099"/>
            <a:ext cx="982961" cy="584775"/>
          </a:xfrm>
          <a:prstGeom prst="rect">
            <a:avLst/>
          </a:prstGeom>
          <a:noFill/>
        </p:spPr>
        <p:txBody>
          <a:bodyPr wrap="none" rtlCol="0">
            <a:spAutoFit/>
          </a:bodyPr>
          <a:lstStyle/>
          <a:p>
            <a:pPr algn="ctr"/>
            <a:r>
              <a:rPr lang="ru-RU" sz="1600" dirty="0" smtClean="0">
                <a:latin typeface="Open Sans Semibold" panose="020B0706030804020204" pitchFamily="34" charset="0"/>
                <a:ea typeface="Open Sans Semibold" panose="020B0706030804020204" pitchFamily="34" charset="0"/>
                <a:cs typeface="Open Sans Semibold" panose="020B0706030804020204" pitchFamily="34" charset="0"/>
              </a:rPr>
              <a:t>1808,15 </a:t>
            </a:r>
          </a:p>
          <a:p>
            <a:pPr algn="ctr"/>
            <a:r>
              <a:rPr lang="ru-RU" sz="1600" dirty="0" smtClean="0">
                <a:latin typeface="Open Sans Semibold" panose="020B0706030804020204" pitchFamily="34" charset="0"/>
                <a:ea typeface="Open Sans Semibold" panose="020B0706030804020204" pitchFamily="34" charset="0"/>
                <a:cs typeface="Open Sans Semibold" panose="020B0706030804020204" pitchFamily="34" charset="0"/>
              </a:rPr>
              <a:t>кв. км</a:t>
            </a:r>
            <a:endParaRPr lang="ru-RU" sz="16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7" name="TextBox 36"/>
          <p:cNvSpPr txBox="1"/>
          <p:nvPr/>
        </p:nvSpPr>
        <p:spPr>
          <a:xfrm>
            <a:off x="1338981" y="4303324"/>
            <a:ext cx="1583398" cy="338554"/>
          </a:xfrm>
          <a:prstGeom prst="rect">
            <a:avLst/>
          </a:prstGeom>
          <a:noFill/>
        </p:spPr>
        <p:txBody>
          <a:bodyPr wrap="square" rtlCol="0">
            <a:spAutoFit/>
          </a:bodyPr>
          <a:lstStyle/>
          <a:p>
            <a:pPr algn="ctr"/>
            <a:r>
              <a:rPr lang="ru-RU" sz="1600" dirty="0" smtClean="0">
                <a:latin typeface="Open Sans Semibold" panose="020B0706030804020204" pitchFamily="34" charset="0"/>
                <a:ea typeface="Open Sans Semibold" panose="020B0706030804020204" pitchFamily="34" charset="0"/>
                <a:cs typeface="Open Sans Semibold" panose="020B0706030804020204" pitchFamily="34" charset="0"/>
              </a:rPr>
              <a:t>10,7 тыс. чел.</a:t>
            </a:r>
            <a:endParaRPr lang="ru-RU" sz="16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43" name="Рисунок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997" y="2179551"/>
            <a:ext cx="814323" cy="814323"/>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899" y="4053391"/>
            <a:ext cx="838421" cy="838421"/>
          </a:xfrm>
          <a:prstGeom prst="rect">
            <a:avLst/>
          </a:prstGeom>
        </p:spPr>
      </p:pic>
      <p:sp>
        <p:nvSpPr>
          <p:cNvPr id="44" name="TextBox 43"/>
          <p:cNvSpPr txBox="1"/>
          <p:nvPr/>
        </p:nvSpPr>
        <p:spPr>
          <a:xfrm>
            <a:off x="785278" y="181133"/>
            <a:ext cx="1480299" cy="938719"/>
          </a:xfrm>
          <a:prstGeom prst="rect">
            <a:avLst/>
          </a:prstGeom>
          <a:noFill/>
        </p:spPr>
        <p:txBody>
          <a:bodyPr wrap="squar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47" name="Рисунок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pic>
        <p:nvPicPr>
          <p:cNvPr id="1026" name="Picture 2" descr="C:\Users\TEEMOS~1\AppData\Local\Temp\Rar$DI03.177\Ельнинский.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71773" y="1230964"/>
            <a:ext cx="1587925" cy="158939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EEMOS~1\AppData\Local\Temp\Rar$DI08.012\Ельнинский р-н.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51636" y="2200940"/>
            <a:ext cx="4705454" cy="388052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TeemoshenkovaLN\Desktop\Инвестиционный паспорт 2023\от министерства 2\Логотип.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34" y="6558750"/>
            <a:ext cx="2796640" cy="983945"/>
          </a:xfrm>
          <a:prstGeom prst="rect">
            <a:avLst/>
          </a:prstGeom>
          <a:noFill/>
          <a:extLst>
            <a:ext uri="{909E8E84-426E-40DD-AFC4-6F175D3DCCD1}">
              <a14:hiddenFill xmlns:a14="http://schemas.microsoft.com/office/drawing/2010/main">
                <a:solidFill>
                  <a:srgbClr val="FFFFFF"/>
                </a:solidFill>
              </a14:hiddenFill>
            </a:ext>
          </a:extLst>
        </p:spPr>
      </p:pic>
      <p:pic>
        <p:nvPicPr>
          <p:cNvPr id="17" name="Рисунок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6668470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75433" y="5783063"/>
            <a:ext cx="2580346" cy="701820"/>
          </a:xfrm>
          <a:prstGeom prst="rect">
            <a:avLst/>
          </a:prstGeom>
          <a:ln w="38100">
            <a:solidFill>
              <a:srgbClr val="77DAFF"/>
            </a:solidFill>
            <a:prstDash val="sysDash"/>
          </a:ln>
        </p:spPr>
      </p:pic>
      <p:pic>
        <p:nvPicPr>
          <p:cNvPr id="23" name="Рисунок 22"/>
          <p:cNvPicPr>
            <a:picLocks noChangeAspect="1"/>
          </p:cNvPicPr>
          <p:nvPr/>
        </p:nvPicPr>
        <p:blipFill>
          <a:blip r:embed="rId5" cstate="print">
            <a:lum bright="70000" contrast="-70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65540" y="4058871"/>
            <a:ext cx="2563586" cy="1477328"/>
          </a:xfrm>
          <a:prstGeom prst="rect">
            <a:avLst/>
          </a:prstGeom>
          <a:ln w="38100">
            <a:solidFill>
              <a:srgbClr val="77DAFF"/>
            </a:solidFill>
            <a:prstDash val="sysDash"/>
          </a:ln>
        </p:spPr>
      </p:pic>
      <p:pic>
        <p:nvPicPr>
          <p:cNvPr id="22" name="Рисунок 21"/>
          <p:cNvPicPr>
            <a:picLocks noChangeAspect="1"/>
          </p:cNvPicPr>
          <p:nvPr/>
        </p:nvPicPr>
        <p:blipFill>
          <a:blip r:embed="rId7" cstate="print">
            <a:lum bright="70000" contrast="-70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83721" y="2001711"/>
            <a:ext cx="2636310" cy="1796200"/>
          </a:xfrm>
          <a:prstGeom prst="rect">
            <a:avLst/>
          </a:prstGeom>
          <a:ln w="38100">
            <a:solidFill>
              <a:srgbClr val="77DAFF"/>
            </a:solidFill>
            <a:prstDash val="sysDash"/>
          </a:ln>
        </p:spPr>
      </p:pic>
      <p:pic>
        <p:nvPicPr>
          <p:cNvPr id="21" name="Рисунок 20"/>
          <p:cNvPicPr>
            <a:picLocks noChangeAspect="1"/>
          </p:cNvPicPr>
          <p:nvPr/>
        </p:nvPicPr>
        <p:blipFill>
          <a:blip r:embed="rId8" cstate="print">
            <a:lum bright="70000" contrast="-70000"/>
            <a:extLst>
              <a:ext uri="{BEBA8EAE-BF5A-486C-A8C5-ECC9F3942E4B}">
                <a14:imgProps xmlns:a14="http://schemas.microsoft.com/office/drawing/2010/main">
                  <a14:imgLayer r:embed="rId9">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65540" y="1306627"/>
            <a:ext cx="2563139" cy="412525"/>
          </a:xfrm>
          <a:prstGeom prst="rect">
            <a:avLst/>
          </a:prstGeom>
          <a:ln w="38100">
            <a:solidFill>
              <a:srgbClr val="77DAFF"/>
            </a:solidFill>
            <a:prstDash val="sysDash"/>
          </a:ln>
        </p:spPr>
      </p:pic>
      <p:pic>
        <p:nvPicPr>
          <p:cNvPr id="46" name="Рисунок 45"/>
          <p:cNvPicPr>
            <a:picLocks noChangeAspect="1"/>
          </p:cNvPicPr>
          <p:nvPr/>
        </p:nvPicPr>
        <p:blipFill>
          <a:blip r:embed="rId10" cstate="print"/>
          <a:stretch>
            <a:fillRect/>
          </a:stretch>
        </p:blipFill>
        <p:spPr>
          <a:xfrm>
            <a:off x="2061031" y="156237"/>
            <a:ext cx="5498644" cy="768091"/>
          </a:xfrm>
          <a:prstGeom prst="rect">
            <a:avLst/>
          </a:prstGeom>
        </p:spPr>
      </p:pic>
      <p:sp>
        <p:nvSpPr>
          <p:cNvPr id="48" name="TextBox 47"/>
          <p:cNvSpPr txBox="1"/>
          <p:nvPr/>
        </p:nvSpPr>
        <p:spPr>
          <a:xfrm>
            <a:off x="2114658" y="317130"/>
            <a:ext cx="5391390"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Природные ресурсы</a:t>
            </a:r>
          </a:p>
        </p:txBody>
      </p:sp>
      <p:sp>
        <p:nvSpPr>
          <p:cNvPr id="49" name="TextBox 48"/>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5</a:t>
            </a:r>
          </a:p>
        </p:txBody>
      </p:sp>
      <p:sp>
        <p:nvSpPr>
          <p:cNvPr id="52" name="TextBox 51"/>
          <p:cNvSpPr txBox="1"/>
          <p:nvPr/>
        </p:nvSpPr>
        <p:spPr>
          <a:xfrm>
            <a:off x="598268" y="2000192"/>
            <a:ext cx="2630050" cy="1477328"/>
          </a:xfrm>
          <a:prstGeom prst="rect">
            <a:avLst/>
          </a:prstGeom>
          <a:noFill/>
        </p:spPr>
        <p:txBody>
          <a:bodyPr wrap="square" rtlCol="0">
            <a:spAutoFit/>
          </a:bodyPr>
          <a:lstStyle/>
          <a:p>
            <a:pPr indent="538163" algn="just"/>
            <a:r>
              <a:rPr lang="ru-RU" sz="1000" dirty="0">
                <a:latin typeface="Open Sans" pitchFamily="34" charset="0"/>
                <a:ea typeface="Open Sans" pitchFamily="34" charset="0"/>
                <a:cs typeface="Open Sans" pitchFamily="34" charset="0"/>
              </a:rPr>
              <a:t>Ельнинский </a:t>
            </a:r>
            <a:r>
              <a:rPr lang="ru-RU" sz="1000" dirty="0" smtClean="0">
                <a:latin typeface="Open Sans" pitchFamily="34" charset="0"/>
                <a:ea typeface="Open Sans" pitchFamily="34" charset="0"/>
                <a:cs typeface="Open Sans" pitchFamily="34" charset="0"/>
              </a:rPr>
              <a:t>муниципальный округ </a:t>
            </a:r>
            <a:r>
              <a:rPr lang="ru-RU" sz="1000" dirty="0">
                <a:latin typeface="Open Sans" pitchFamily="34" charset="0"/>
                <a:ea typeface="Open Sans" pitchFamily="34" charset="0"/>
                <a:cs typeface="Open Sans" pitchFamily="34" charset="0"/>
              </a:rPr>
              <a:t>расположен на юге Смоленско-Московской  возвышенности. </a:t>
            </a:r>
            <a:endParaRPr lang="ru-RU" sz="1000" dirty="0" smtClean="0">
              <a:latin typeface="Open Sans" pitchFamily="34" charset="0"/>
              <a:ea typeface="Open Sans" pitchFamily="34" charset="0"/>
              <a:cs typeface="Open Sans" pitchFamily="34" charset="0"/>
            </a:endParaRPr>
          </a:p>
          <a:p>
            <a:pPr indent="538163" algn="just"/>
            <a:r>
              <a:rPr lang="ru-RU" sz="1000" dirty="0" smtClean="0">
                <a:latin typeface="Open Sans" pitchFamily="34" charset="0"/>
                <a:ea typeface="Open Sans" pitchFamily="34" charset="0"/>
                <a:cs typeface="Open Sans" pitchFamily="34" charset="0"/>
              </a:rPr>
              <a:t>Северная </a:t>
            </a:r>
            <a:r>
              <a:rPr lang="ru-RU" sz="1000" dirty="0">
                <a:latin typeface="Open Sans" pitchFamily="34" charset="0"/>
                <a:ea typeface="Open Sans" pitchFamily="34" charset="0"/>
                <a:cs typeface="Open Sans" pitchFamily="34" charset="0"/>
              </a:rPr>
              <a:t>половина </a:t>
            </a:r>
            <a:r>
              <a:rPr lang="ru-RU" sz="1000" dirty="0" smtClean="0">
                <a:latin typeface="Open Sans" pitchFamily="34" charset="0"/>
                <a:ea typeface="Open Sans" pitchFamily="34" charset="0"/>
                <a:cs typeface="Open Sans" pitchFamily="34" charset="0"/>
              </a:rPr>
              <a:t>округа </a:t>
            </a:r>
            <a:r>
              <a:rPr lang="ru-RU" sz="1000" dirty="0">
                <a:latin typeface="Open Sans" pitchFamily="34" charset="0"/>
                <a:ea typeface="Open Sans" pitchFamily="34" charset="0"/>
                <a:cs typeface="Open Sans" pitchFamily="34" charset="0"/>
              </a:rPr>
              <a:t>имеет крупный холмистый моренный рельеф, расчлененный овражно-балочной </a:t>
            </a:r>
            <a:r>
              <a:rPr lang="ru-RU" sz="1000" dirty="0" smtClean="0">
                <a:latin typeface="Open Sans" pitchFamily="34" charset="0"/>
                <a:ea typeface="Open Sans" pitchFamily="34" charset="0"/>
                <a:cs typeface="Open Sans" pitchFamily="34" charset="0"/>
              </a:rPr>
              <a:t>сетью. </a:t>
            </a:r>
          </a:p>
          <a:p>
            <a:pPr indent="538163" algn="just"/>
            <a:r>
              <a:rPr lang="ru-RU" sz="1000" dirty="0" smtClean="0">
                <a:latin typeface="Open Sans" pitchFamily="34" charset="0"/>
                <a:ea typeface="Open Sans" pitchFamily="34" charset="0"/>
                <a:cs typeface="Open Sans" pitchFamily="34" charset="0"/>
              </a:rPr>
              <a:t>Южная  </a:t>
            </a:r>
            <a:r>
              <a:rPr lang="ru-RU" sz="1000" dirty="0">
                <a:latin typeface="Open Sans" pitchFamily="34" charset="0"/>
                <a:ea typeface="Open Sans" pitchFamily="34" charset="0"/>
                <a:cs typeface="Open Sans" pitchFamily="34" charset="0"/>
              </a:rPr>
              <a:t>представлена </a:t>
            </a:r>
            <a:r>
              <a:rPr lang="ru-RU" sz="1000" dirty="0" smtClean="0">
                <a:latin typeface="Open Sans" pitchFamily="34" charset="0"/>
                <a:ea typeface="Open Sans" pitchFamily="34" charset="0"/>
                <a:cs typeface="Open Sans" pitchFamily="34" charset="0"/>
              </a:rPr>
              <a:t>пологоволнистой </a:t>
            </a:r>
            <a:r>
              <a:rPr lang="ru-RU" sz="1000" dirty="0">
                <a:latin typeface="Open Sans" pitchFamily="34" charset="0"/>
                <a:ea typeface="Open Sans" pitchFamily="34" charset="0"/>
                <a:cs typeface="Open Sans" pitchFamily="34" charset="0"/>
              </a:rPr>
              <a:t>зандровой равниной с высотами до </a:t>
            </a:r>
            <a:r>
              <a:rPr lang="ru-RU" sz="1000" dirty="0" smtClean="0">
                <a:latin typeface="Open Sans" pitchFamily="34" charset="0"/>
                <a:ea typeface="Open Sans" pitchFamily="34" charset="0"/>
                <a:cs typeface="Open Sans" pitchFamily="34" charset="0"/>
              </a:rPr>
              <a:t>240 м</a:t>
            </a:r>
            <a:r>
              <a:rPr lang="ru-RU" sz="1000" dirty="0">
                <a:latin typeface="Open Sans" pitchFamily="34" charset="0"/>
                <a:ea typeface="Open Sans" pitchFamily="34" charset="0"/>
                <a:cs typeface="Open Sans" pitchFamily="34" charset="0"/>
              </a:rPr>
              <a:t>, постепенно понижающейся к югу.</a:t>
            </a:r>
          </a:p>
        </p:txBody>
      </p:sp>
      <p:sp>
        <p:nvSpPr>
          <p:cNvPr id="53" name="TextBox 52"/>
          <p:cNvSpPr txBox="1"/>
          <p:nvPr/>
        </p:nvSpPr>
        <p:spPr>
          <a:xfrm>
            <a:off x="265540" y="4058871"/>
            <a:ext cx="2600457" cy="1169551"/>
          </a:xfrm>
          <a:prstGeom prst="rect">
            <a:avLst/>
          </a:prstGeom>
          <a:noFill/>
        </p:spPr>
        <p:txBody>
          <a:bodyPr wrap="square" rtlCol="0">
            <a:spAutoFit/>
          </a:bodyPr>
          <a:lstStyle/>
          <a:p>
            <a:pPr indent="538163" algn="just"/>
            <a:r>
              <a:rPr lang="ru-RU" sz="1000" dirty="0" smtClean="0">
                <a:latin typeface="Open Sans" pitchFamily="34" charset="0"/>
                <a:ea typeface="Open Sans" pitchFamily="34" charset="0"/>
                <a:cs typeface="Open Sans" pitchFamily="34" charset="0"/>
              </a:rPr>
              <a:t>Климатические </a:t>
            </a:r>
            <a:r>
              <a:rPr lang="ru-RU" sz="1000" dirty="0">
                <a:latin typeface="Open Sans" pitchFamily="34" charset="0"/>
                <a:ea typeface="Open Sans" pitchFamily="34" charset="0"/>
                <a:cs typeface="Open Sans" pitchFamily="34" charset="0"/>
              </a:rPr>
              <a:t>условия  </a:t>
            </a:r>
            <a:r>
              <a:rPr lang="ru-RU" sz="1000" dirty="0" smtClean="0">
                <a:latin typeface="Open Sans" pitchFamily="34" charset="0"/>
                <a:ea typeface="Open Sans" pitchFamily="34" charset="0"/>
                <a:cs typeface="Open Sans" pitchFamily="34" charset="0"/>
              </a:rPr>
              <a:t>округа   обеспечивают </a:t>
            </a:r>
            <a:r>
              <a:rPr lang="ru-RU" sz="1000" dirty="0">
                <a:latin typeface="Open Sans" pitchFamily="34" charset="0"/>
                <a:ea typeface="Open Sans" pitchFamily="34" charset="0"/>
                <a:cs typeface="Open Sans" pitchFamily="34" charset="0"/>
              </a:rPr>
              <a:t>не </a:t>
            </a:r>
            <a:r>
              <a:rPr lang="ru-RU" sz="1000" dirty="0" smtClean="0">
                <a:latin typeface="Open Sans" pitchFamily="34" charset="0"/>
                <a:ea typeface="Open Sans" pitchFamily="34" charset="0"/>
                <a:cs typeface="Open Sans" pitchFamily="34" charset="0"/>
              </a:rPr>
              <a:t>слишком холодные   зимы </a:t>
            </a:r>
            <a:r>
              <a:rPr lang="ru-RU" sz="1000" dirty="0">
                <a:latin typeface="Open Sans" pitchFamily="34" charset="0"/>
                <a:ea typeface="Open Sans" pitchFamily="34" charset="0"/>
                <a:cs typeface="Open Sans" pitchFamily="34" charset="0"/>
              </a:rPr>
              <a:t>(в среднем -20°С), и не очень жаркое лето (около 25°С). Для </a:t>
            </a:r>
            <a:r>
              <a:rPr lang="ru-RU" sz="1000" dirty="0" smtClean="0">
                <a:latin typeface="Open Sans" pitchFamily="34" charset="0"/>
                <a:ea typeface="Open Sans" pitchFamily="34" charset="0"/>
                <a:cs typeface="Open Sans" pitchFamily="34" charset="0"/>
              </a:rPr>
              <a:t>округа характерно </a:t>
            </a:r>
            <a:r>
              <a:rPr lang="ru-RU" sz="1000" dirty="0">
                <a:latin typeface="Open Sans" pitchFamily="34" charset="0"/>
                <a:ea typeface="Open Sans" pitchFamily="34" charset="0"/>
                <a:cs typeface="Open Sans" pitchFamily="34" charset="0"/>
              </a:rPr>
              <a:t>частое выпадение осадков в виде </a:t>
            </a:r>
            <a:r>
              <a:rPr lang="ru-RU" sz="1000" dirty="0" smtClean="0">
                <a:latin typeface="Open Sans" pitchFamily="34" charset="0"/>
                <a:ea typeface="Open Sans" pitchFamily="34" charset="0"/>
                <a:cs typeface="Open Sans" pitchFamily="34" charset="0"/>
              </a:rPr>
              <a:t>дождей, </a:t>
            </a:r>
            <a:r>
              <a:rPr lang="ru-RU" sz="1000" dirty="0">
                <a:latin typeface="Open Sans" pitchFamily="34" charset="0"/>
                <a:ea typeface="Open Sans" pitchFamily="34" charset="0"/>
                <a:cs typeface="Open Sans" pitchFamily="34" charset="0"/>
              </a:rPr>
              <a:t>высокая облачность, неравномерное распределение осадков и нестабильная </a:t>
            </a:r>
            <a:r>
              <a:rPr lang="ru-RU" sz="1000" dirty="0" smtClean="0">
                <a:latin typeface="Open Sans" pitchFamily="34" charset="0"/>
                <a:ea typeface="Open Sans" pitchFamily="34" charset="0"/>
                <a:cs typeface="Open Sans" pitchFamily="34" charset="0"/>
              </a:rPr>
              <a:t>атмосфера</a:t>
            </a:r>
            <a:r>
              <a:rPr lang="en-US" sz="1000" dirty="0">
                <a:latin typeface="Open Sans" pitchFamily="34" charset="0"/>
                <a:ea typeface="Open Sans" pitchFamily="34" charset="0"/>
                <a:cs typeface="Open Sans" pitchFamily="34" charset="0"/>
              </a:rPr>
              <a:t>.</a:t>
            </a:r>
            <a:endParaRPr lang="ru-RU" sz="1000" dirty="0">
              <a:latin typeface="Open Sans" pitchFamily="34" charset="0"/>
              <a:ea typeface="Open Sans" pitchFamily="34" charset="0"/>
              <a:cs typeface="Open Sans" pitchFamily="34" charset="0"/>
            </a:endParaRPr>
          </a:p>
        </p:txBody>
      </p:sp>
      <p:sp>
        <p:nvSpPr>
          <p:cNvPr id="54" name="TextBox 53"/>
          <p:cNvSpPr txBox="1"/>
          <p:nvPr/>
        </p:nvSpPr>
        <p:spPr>
          <a:xfrm>
            <a:off x="229094" y="1304569"/>
            <a:ext cx="2576776" cy="400110"/>
          </a:xfrm>
          <a:prstGeom prst="rect">
            <a:avLst/>
          </a:prstGeom>
          <a:noFill/>
        </p:spPr>
        <p:txBody>
          <a:bodyPr wrap="square" rtlCol="0">
            <a:spAutoFit/>
          </a:bodyPr>
          <a:lstStyle/>
          <a:p>
            <a:pPr indent="538163" algn="just"/>
            <a:r>
              <a:rPr lang="ru-RU" sz="1000" dirty="0" smtClean="0">
                <a:latin typeface="Open Sans" panose="020B0606030504020204" pitchFamily="34" charset="0"/>
                <a:ea typeface="Open Sans" panose="020B0606030504020204" pitchFamily="34" charset="0"/>
                <a:cs typeface="Open Sans" panose="020B0606030504020204" pitchFamily="34" charset="0"/>
              </a:rPr>
              <a:t>4 </a:t>
            </a:r>
            <a:r>
              <a:rPr lang="ru-RU" sz="1000" dirty="0">
                <a:latin typeface="Open Sans" panose="020B0606030504020204" pitchFamily="34" charset="0"/>
                <a:ea typeface="Open Sans" panose="020B0606030504020204" pitchFamily="34" charset="0"/>
                <a:cs typeface="Open Sans" panose="020B0606030504020204" pitchFamily="34" charset="0"/>
              </a:rPr>
              <a:t>основных </a:t>
            </a:r>
            <a:r>
              <a:rPr lang="ru-RU" sz="1000" dirty="0" smtClean="0">
                <a:latin typeface="Open Sans" panose="020B0606030504020204" pitchFamily="34" charset="0"/>
                <a:ea typeface="Open Sans" panose="020B0606030504020204" pitchFamily="34" charset="0"/>
                <a:cs typeface="Open Sans" panose="020B0606030504020204" pitchFamily="34" charset="0"/>
              </a:rPr>
              <a:t>реки: Угра</a:t>
            </a:r>
            <a:r>
              <a:rPr lang="ru-RU" sz="1000" dirty="0">
                <a:latin typeface="Open Sans" panose="020B0606030504020204" pitchFamily="34" charset="0"/>
                <a:ea typeface="Open Sans" panose="020B0606030504020204" pitchFamily="34" charset="0"/>
                <a:cs typeface="Open Sans" panose="020B0606030504020204" pitchFamily="34" charset="0"/>
              </a:rPr>
              <a:t>, Десна, Ужа, </a:t>
            </a:r>
            <a:r>
              <a:rPr lang="ru-RU" sz="1000" dirty="0" err="1">
                <a:latin typeface="Open Sans" panose="020B0606030504020204" pitchFamily="34" charset="0"/>
                <a:ea typeface="Open Sans" panose="020B0606030504020204" pitchFamily="34" charset="0"/>
                <a:cs typeface="Open Sans" panose="020B0606030504020204" pitchFamily="34" charset="0"/>
              </a:rPr>
              <a:t>Стряна</a:t>
            </a:r>
            <a:r>
              <a:rPr lang="ru-RU"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58" name="Рисунок 5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3805" y="1068403"/>
            <a:ext cx="385217" cy="385217"/>
          </a:xfrm>
          <a:prstGeom prst="rect">
            <a:avLst/>
          </a:prstGeom>
        </p:spPr>
      </p:pic>
      <p:pic>
        <p:nvPicPr>
          <p:cNvPr id="57" name="Рисунок 5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8160" y="1813159"/>
            <a:ext cx="346851" cy="333905"/>
          </a:xfrm>
          <a:prstGeom prst="rect">
            <a:avLst/>
          </a:prstGeom>
        </p:spPr>
      </p:pic>
      <p:pic>
        <p:nvPicPr>
          <p:cNvPr id="59" name="Рисунок 5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49688" y="3883304"/>
            <a:ext cx="385217" cy="407341"/>
          </a:xfrm>
          <a:prstGeom prst="rect">
            <a:avLst/>
          </a:prstGeom>
        </p:spPr>
      </p:pic>
      <p:pic>
        <p:nvPicPr>
          <p:cNvPr id="60" name="Рисунок 5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7881" y="5572208"/>
            <a:ext cx="377130" cy="391145"/>
          </a:xfrm>
          <a:prstGeom prst="rect">
            <a:avLst/>
          </a:prstGeom>
        </p:spPr>
      </p:pic>
      <p:sp>
        <p:nvSpPr>
          <p:cNvPr id="5" name="Прямоугольник 4"/>
          <p:cNvSpPr/>
          <p:nvPr/>
        </p:nvSpPr>
        <p:spPr>
          <a:xfrm>
            <a:off x="598268" y="5783063"/>
            <a:ext cx="2557511" cy="553998"/>
          </a:xfrm>
          <a:prstGeom prst="rect">
            <a:avLst/>
          </a:prstGeom>
        </p:spPr>
        <p:txBody>
          <a:bodyPr wrap="square">
            <a:spAutoFit/>
          </a:bodyPr>
          <a:lstStyle/>
          <a:p>
            <a:pPr lvl="0" indent="539750" algn="just"/>
            <a:r>
              <a:rPr lang="ru-RU" sz="1000" dirty="0">
                <a:solidFill>
                  <a:prstClr val="black"/>
                </a:solidFill>
                <a:latin typeface="Open Sans" pitchFamily="34" charset="0"/>
                <a:ea typeface="Open Sans" pitchFamily="34" charset="0"/>
                <a:cs typeface="Open Sans" pitchFamily="34" charset="0"/>
              </a:rPr>
              <a:t>В </a:t>
            </a:r>
            <a:r>
              <a:rPr lang="ru-RU" sz="1000" dirty="0" smtClean="0">
                <a:solidFill>
                  <a:prstClr val="black"/>
                </a:solidFill>
                <a:latin typeface="Open Sans" pitchFamily="34" charset="0"/>
                <a:ea typeface="Open Sans" pitchFamily="34" charset="0"/>
                <a:cs typeface="Open Sans" pitchFamily="34" charset="0"/>
              </a:rPr>
              <a:t>округе имеются керамическое сырье (д. </a:t>
            </a:r>
            <a:r>
              <a:rPr lang="ru-RU" sz="1000" dirty="0" err="1" smtClean="0">
                <a:solidFill>
                  <a:prstClr val="black"/>
                </a:solidFill>
                <a:latin typeface="Open Sans" pitchFamily="34" charset="0"/>
                <a:ea typeface="Open Sans" pitchFamily="34" charset="0"/>
                <a:cs typeface="Open Sans" pitchFamily="34" charset="0"/>
              </a:rPr>
              <a:t>Усть-Демино</a:t>
            </a:r>
            <a:r>
              <a:rPr lang="ru-RU" sz="1000" dirty="0" smtClean="0">
                <a:solidFill>
                  <a:prstClr val="black"/>
                </a:solidFill>
                <a:latin typeface="Open Sans" pitchFamily="34" charset="0"/>
                <a:ea typeface="Open Sans" pitchFamily="34" charset="0"/>
                <a:cs typeface="Open Sans" pitchFamily="34" charset="0"/>
              </a:rPr>
              <a:t>), песчано-гравийный материал, строительный песок, известковый туф.</a:t>
            </a:r>
            <a:endParaRPr lang="ru-RU" sz="1000" dirty="0">
              <a:solidFill>
                <a:prstClr val="black"/>
              </a:solidFill>
              <a:latin typeface="Open Sans" pitchFamily="34" charset="0"/>
              <a:ea typeface="Open Sans" pitchFamily="34" charset="0"/>
              <a:cs typeface="Open Sans" pitchFamily="34" charset="0"/>
            </a:endParaRPr>
          </a:p>
        </p:txBody>
      </p:sp>
      <p:sp>
        <p:nvSpPr>
          <p:cNvPr id="33" name="TextBox 32"/>
          <p:cNvSpPr txBox="1"/>
          <p:nvPr/>
        </p:nvSpPr>
        <p:spPr>
          <a:xfrm>
            <a:off x="785278" y="181133"/>
            <a:ext cx="1480299" cy="938719"/>
          </a:xfrm>
          <a:prstGeom prst="rect">
            <a:avLst/>
          </a:prstGeom>
          <a:noFill/>
        </p:spPr>
        <p:txBody>
          <a:bodyPr wrap="squar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6" name="Рисунок 2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pic>
        <p:nvPicPr>
          <p:cNvPr id="2051" name="Picture 3" descr="C:\Users\TEEMOS~1\AppData\Local\Temp\Rar$DI25.978\Ельн р-н иск.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430665" y="1169581"/>
            <a:ext cx="3982976" cy="33811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TEEMOS~1\AppData\Local\Temp\Rar$DI00.902\Ельн р-н обозначения.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430666" y="4550734"/>
            <a:ext cx="2874442" cy="200955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TeemoshenkovaLN\Desktop\Инвестиционный паспорт 2023\от министерства 2\Логотип.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934" y="6644837"/>
            <a:ext cx="2796640" cy="897858"/>
          </a:xfrm>
          <a:prstGeom prst="rect">
            <a:avLst/>
          </a:prstGeom>
          <a:noFill/>
          <a:extLst>
            <a:ext uri="{909E8E84-426E-40DD-AFC4-6F175D3DCCD1}">
              <a14:hiddenFill xmlns:a14="http://schemas.microsoft.com/office/drawing/2010/main">
                <a:solidFill>
                  <a:srgbClr val="FFFFFF"/>
                </a:solidFill>
              </a14:hiddenFill>
            </a:ext>
          </a:extLst>
        </p:spPr>
      </p:pic>
      <p:pic>
        <p:nvPicPr>
          <p:cNvPr id="27" name="Рисунок 26"/>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21423" y="170210"/>
            <a:ext cx="656737" cy="760651"/>
          </a:xfrm>
          <a:prstGeom prst="rect">
            <a:avLst/>
          </a:prstGeom>
        </p:spPr>
      </p:pic>
    </p:spTree>
    <p:extLst>
      <p:ext uri="{BB962C8B-B14F-4D97-AF65-F5344CB8AC3E}">
        <p14:creationId xmlns:p14="http://schemas.microsoft.com/office/powerpoint/2010/main" val="2967172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Рисунок 7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0879" y="2578259"/>
            <a:ext cx="939678" cy="973732"/>
          </a:xfrm>
          <a:prstGeom prst="rect">
            <a:avLst/>
          </a:prstGeom>
        </p:spPr>
      </p:pic>
      <p:pic>
        <p:nvPicPr>
          <p:cNvPr id="78" name="Рисунок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1534" y="2607246"/>
            <a:ext cx="1001780" cy="1022679"/>
          </a:xfrm>
          <a:prstGeom prst="rect">
            <a:avLst/>
          </a:prstGeom>
        </p:spPr>
      </p:pic>
      <p:pic>
        <p:nvPicPr>
          <p:cNvPr id="79" name="Рисунок 78"/>
          <p:cNvPicPr>
            <a:picLocks noChangeAspect="1"/>
          </p:cNvPicPr>
          <p:nvPr/>
        </p:nvPicPr>
        <p:blipFill>
          <a:blip r:embed="rId4" cstate="print"/>
          <a:stretch>
            <a:fillRect/>
          </a:stretch>
        </p:blipFill>
        <p:spPr>
          <a:xfrm>
            <a:off x="2061031" y="156237"/>
            <a:ext cx="5498644" cy="768091"/>
          </a:xfrm>
          <a:prstGeom prst="rect">
            <a:avLst/>
          </a:prstGeom>
        </p:spPr>
      </p:pic>
      <p:pic>
        <p:nvPicPr>
          <p:cNvPr id="80" name="Рисунок 79"/>
          <p:cNvPicPr>
            <a:picLocks noChangeAspect="1"/>
          </p:cNvPicPr>
          <p:nvPr/>
        </p:nvPicPr>
        <p:blipFill>
          <a:blip r:embed="rId5" cstate="print">
            <a:lum bright="70000" contrast="-70000"/>
            <a:extLst>
              <a:ext uri="{BEBA8EAE-BF5A-486C-A8C5-ECC9F3942E4B}">
                <a14:imgProps xmlns:a14="http://schemas.microsoft.com/office/drawing/2010/main">
                  <a14:imgLayer r:embed="rId6">
                    <a14:imgEffect>
                      <a14:colorTemperature colorTemp="4700"/>
                    </a14:imgEffect>
                    <a14:imgEffect>
                      <a14:saturation sat="33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1151926"/>
            <a:ext cx="2296633" cy="1368007"/>
          </a:xfrm>
          <a:prstGeom prst="rect">
            <a:avLst/>
          </a:prstGeom>
        </p:spPr>
      </p:pic>
      <p:pic>
        <p:nvPicPr>
          <p:cNvPr id="81" name="Рисунок 80"/>
          <p:cNvPicPr>
            <a:picLocks noChangeAspect="1"/>
          </p:cNvPicPr>
          <p:nvPr/>
        </p:nvPicPr>
        <p:blipFill>
          <a:blip r:embed="rId5" cstate="print">
            <a:lum bright="70000" contrast="-70000"/>
            <a:extLst>
              <a:ext uri="{BEBA8EAE-BF5A-486C-A8C5-ECC9F3942E4B}">
                <a14:imgProps xmlns:a14="http://schemas.microsoft.com/office/drawing/2010/main">
                  <a14:imgLayer r:embed="rId6">
                    <a14:imgEffect>
                      <a14:colorTemperature colorTemp="4700"/>
                    </a14:imgEffect>
                    <a14:imgEffect>
                      <a14:saturation sat="33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263042" y="1151926"/>
            <a:ext cx="2296633" cy="1368007"/>
          </a:xfrm>
          <a:prstGeom prst="rect">
            <a:avLst/>
          </a:prstGeom>
        </p:spPr>
      </p:pic>
      <p:pic>
        <p:nvPicPr>
          <p:cNvPr id="82" name="Рисунок 81"/>
          <p:cNvPicPr>
            <a:picLocks noChangeAspect="1"/>
          </p:cNvPicPr>
          <p:nvPr/>
        </p:nvPicPr>
        <p:blipFill>
          <a:blip r:embed="rId7" cstate="print">
            <a:lum bright="70000" contrast="-70000"/>
            <a:extLst>
              <a:ext uri="{BEBA8EAE-BF5A-486C-A8C5-ECC9F3942E4B}">
                <a14:imgProps xmlns:a14="http://schemas.microsoft.com/office/drawing/2010/main">
                  <a14:imgLayer r:embed="rId6">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448101" y="1151927"/>
            <a:ext cx="2668401" cy="1360712"/>
          </a:xfrm>
          <a:prstGeom prst="rect">
            <a:avLst/>
          </a:prstGeom>
        </p:spPr>
      </p:pic>
      <p:sp>
        <p:nvSpPr>
          <p:cNvPr id="83" name="TextBox 82"/>
          <p:cNvSpPr txBox="1"/>
          <p:nvPr/>
        </p:nvSpPr>
        <p:spPr>
          <a:xfrm>
            <a:off x="2086043" y="184040"/>
            <a:ext cx="5453269" cy="707886"/>
          </a:xfrm>
          <a:prstGeom prst="rect">
            <a:avLst/>
          </a:prstGeom>
          <a:noFill/>
        </p:spPr>
        <p:txBody>
          <a:bodyPr wrap="square" rtlCol="0">
            <a:spAutoFit/>
          </a:bodyPr>
          <a:lstStyle/>
          <a:p>
            <a:pPr algn="ctr"/>
            <a:r>
              <a:rPr lang="ru-RU" sz="20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Социально-экономическое </a:t>
            </a:r>
          </a:p>
          <a:p>
            <a:pPr algn="ctr"/>
            <a:r>
              <a:rPr lang="ru-RU" sz="20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развитие</a:t>
            </a:r>
          </a:p>
        </p:txBody>
      </p:sp>
      <p:sp>
        <p:nvSpPr>
          <p:cNvPr id="84" name="TextBox 83"/>
          <p:cNvSpPr txBox="1"/>
          <p:nvPr/>
        </p:nvSpPr>
        <p:spPr>
          <a:xfrm>
            <a:off x="7257989" y="7190343"/>
            <a:ext cx="311304"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6</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5" name="TextBox 84"/>
          <p:cNvSpPr txBox="1"/>
          <p:nvPr/>
        </p:nvSpPr>
        <p:spPr>
          <a:xfrm>
            <a:off x="16672" y="1278285"/>
            <a:ext cx="2263287" cy="1107996"/>
          </a:xfrm>
          <a:prstGeom prst="rect">
            <a:avLst/>
          </a:prstGeom>
          <a:noFill/>
        </p:spPr>
        <p:txBody>
          <a:bodyPr wrap="square" rtlCol="0">
            <a:spAutoFit/>
          </a:bodyPr>
          <a:lstStyle/>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Среднемесячная </a:t>
            </a:r>
          </a:p>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заработная </a:t>
            </a:r>
          </a:p>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плата </a:t>
            </a:r>
          </a:p>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работников</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7" name="TextBox 86"/>
          <p:cNvSpPr txBox="1"/>
          <p:nvPr/>
        </p:nvSpPr>
        <p:spPr>
          <a:xfrm>
            <a:off x="5276934" y="1311460"/>
            <a:ext cx="2262377" cy="923330"/>
          </a:xfrm>
          <a:prstGeom prst="rect">
            <a:avLst/>
          </a:prstGeom>
          <a:noFill/>
        </p:spPr>
        <p:txBody>
          <a:bodyPr wrap="square" rtlCol="0">
            <a:spAutoFit/>
          </a:bodyPr>
          <a:lstStyle/>
          <a:p>
            <a:pPr algn="ct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Оборот</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a:t>
            </a: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озничной</a:t>
            </a:r>
          </a:p>
          <a:p>
            <a:pPr algn="ctr"/>
            <a:r>
              <a:rPr lang="ru-RU"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торговли</a:t>
            </a:r>
            <a:endPar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8" name="TextBox 87"/>
          <p:cNvSpPr txBox="1"/>
          <p:nvPr/>
        </p:nvSpPr>
        <p:spPr>
          <a:xfrm>
            <a:off x="1368427" y="2656686"/>
            <a:ext cx="880369" cy="338554"/>
          </a:xfrm>
          <a:prstGeom prst="rect">
            <a:avLst/>
          </a:prstGeom>
          <a:noFill/>
        </p:spPr>
        <p:txBody>
          <a:bodyPr wrap="none" rtlCol="0">
            <a:spAutoFit/>
          </a:bodyPr>
          <a:lstStyle/>
          <a:p>
            <a:r>
              <a:rPr lang="ru-RU" sz="1600" dirty="0" smtClean="0">
                <a:latin typeface="Open Sans" panose="020B0606030504020204" pitchFamily="34" charset="0"/>
                <a:ea typeface="Open Sans" panose="020B0606030504020204" pitchFamily="34" charset="0"/>
                <a:cs typeface="Open Sans" panose="020B0606030504020204" pitchFamily="34" charset="0"/>
              </a:rPr>
              <a:t>107,3%</a:t>
            </a:r>
            <a:endParaRPr lang="ru-RU"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89" name="TextBox 88"/>
          <p:cNvSpPr txBox="1"/>
          <p:nvPr/>
        </p:nvSpPr>
        <p:spPr>
          <a:xfrm>
            <a:off x="1266463" y="2941497"/>
            <a:ext cx="1029797" cy="577081"/>
          </a:xfrm>
          <a:prstGeom prst="rect">
            <a:avLst/>
          </a:prstGeom>
          <a:noFill/>
        </p:spPr>
        <p:txBody>
          <a:bodyPr wrap="square" rtlCol="0">
            <a:spAutoFit/>
          </a:bodyPr>
          <a:lstStyle/>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к средне-</a:t>
            </a:r>
          </a:p>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областному</a:t>
            </a:r>
          </a:p>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уровню</a:t>
            </a:r>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sp>
        <p:nvSpPr>
          <p:cNvPr id="90" name="TextBox 89"/>
          <p:cNvSpPr txBox="1"/>
          <p:nvPr/>
        </p:nvSpPr>
        <p:spPr>
          <a:xfrm>
            <a:off x="6497958" y="2720145"/>
            <a:ext cx="1005519" cy="369332"/>
          </a:xfrm>
          <a:prstGeom prst="rect">
            <a:avLst/>
          </a:prstGeom>
          <a:noFill/>
        </p:spPr>
        <p:txBody>
          <a:bodyPr wrap="square" rtlCol="0">
            <a:spAutoFit/>
          </a:bodyPr>
          <a:lstStyle/>
          <a:p>
            <a:pPr algn="ctr"/>
            <a:r>
              <a:rPr lang="ru-RU" dirty="0" smtClean="0">
                <a:latin typeface="Open Sans" panose="020B0606030504020204" pitchFamily="34" charset="0"/>
                <a:ea typeface="Open Sans" panose="020B0606030504020204" pitchFamily="34" charset="0"/>
                <a:cs typeface="Open Sans" panose="020B0606030504020204" pitchFamily="34" charset="0"/>
              </a:rPr>
              <a:t>122,5%</a:t>
            </a:r>
            <a:endParaRPr lang="ru-RU" dirty="0">
              <a:latin typeface="Open Sans" panose="020B0606030504020204" pitchFamily="34" charset="0"/>
              <a:ea typeface="Open Sans" panose="020B0606030504020204" pitchFamily="34" charset="0"/>
              <a:cs typeface="Open Sans" panose="020B0606030504020204" pitchFamily="34" charset="0"/>
            </a:endParaRPr>
          </a:p>
        </p:txBody>
      </p:sp>
      <p:sp>
        <p:nvSpPr>
          <p:cNvPr id="91" name="TextBox 90"/>
          <p:cNvSpPr txBox="1"/>
          <p:nvPr/>
        </p:nvSpPr>
        <p:spPr>
          <a:xfrm>
            <a:off x="6562366" y="3030895"/>
            <a:ext cx="876705" cy="415498"/>
          </a:xfrm>
          <a:prstGeom prst="rect">
            <a:avLst/>
          </a:prstGeom>
          <a:noFill/>
        </p:spPr>
        <p:txBody>
          <a:bodyPr wrap="square" rtlCol="0">
            <a:spAutoFit/>
          </a:bodyPr>
          <a:lstStyle/>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к уровню</a:t>
            </a:r>
          </a:p>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2023 года</a:t>
            </a:r>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sp>
        <p:nvSpPr>
          <p:cNvPr id="94" name="TextBox 93"/>
          <p:cNvSpPr txBox="1"/>
          <p:nvPr/>
        </p:nvSpPr>
        <p:spPr>
          <a:xfrm>
            <a:off x="11426" y="2691649"/>
            <a:ext cx="1097033" cy="738664"/>
          </a:xfrm>
          <a:prstGeom prst="rect">
            <a:avLst/>
          </a:prstGeom>
          <a:noFill/>
        </p:spPr>
        <p:txBody>
          <a:bodyPr wrap="square" rtlCol="0">
            <a:spAutoFit/>
          </a:bodyPr>
          <a:lstStyle/>
          <a:p>
            <a:pPr algn="ctr"/>
            <a:r>
              <a:rPr lang="ru-RU" sz="2800" b="1"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48,2</a:t>
            </a:r>
            <a:endParaRPr lang="ru-RU" sz="28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14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тыс. руб. </a:t>
            </a:r>
          </a:p>
        </p:txBody>
      </p:sp>
      <p:sp>
        <p:nvSpPr>
          <p:cNvPr id="95" name="TextBox 94"/>
          <p:cNvSpPr txBox="1"/>
          <p:nvPr/>
        </p:nvSpPr>
        <p:spPr>
          <a:xfrm>
            <a:off x="2707848" y="2793658"/>
            <a:ext cx="2191966" cy="523220"/>
          </a:xfrm>
          <a:prstGeom prst="rect">
            <a:avLst/>
          </a:prstGeom>
          <a:noFill/>
        </p:spPr>
        <p:txBody>
          <a:bodyPr wrap="square" rtlCol="0">
            <a:spAutoFit/>
          </a:bodyPr>
          <a:lstStyle/>
          <a:p>
            <a:pPr algn="ctr"/>
            <a:r>
              <a:rPr lang="ru-RU" sz="28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96,6 </a:t>
            </a:r>
            <a:r>
              <a:rPr lang="ru-RU" sz="1400"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млн. руб.</a:t>
            </a:r>
            <a:endParaRPr lang="ru-RU" sz="14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6" name="TextBox 95"/>
          <p:cNvSpPr txBox="1"/>
          <p:nvPr/>
        </p:nvSpPr>
        <p:spPr>
          <a:xfrm>
            <a:off x="5116185" y="2683030"/>
            <a:ext cx="1220017" cy="738664"/>
          </a:xfrm>
          <a:prstGeom prst="rect">
            <a:avLst/>
          </a:prstGeom>
          <a:noFill/>
        </p:spPr>
        <p:txBody>
          <a:bodyPr wrap="square" rtlCol="0">
            <a:spAutoFit/>
          </a:bodyPr>
          <a:lstStyle/>
          <a:p>
            <a:pPr algn="ctr"/>
            <a:r>
              <a:rPr lang="ru-RU" sz="2700" b="1"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1413</a:t>
            </a:r>
          </a:p>
          <a:p>
            <a:pPr algn="ctr"/>
            <a:r>
              <a:rPr lang="ru-RU" sz="1400"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млн. руб.</a:t>
            </a:r>
            <a:endParaRPr lang="ru-RU" sz="14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7" name="Рисунок 96"/>
          <p:cNvPicPr>
            <a:picLocks noChangeAspect="1"/>
          </p:cNvPicPr>
          <p:nvPr/>
        </p:nvPicPr>
        <p:blipFill>
          <a:blip r:embed="rId7" cstate="print">
            <a:lum bright="70000" contrast="-70000"/>
            <a:extLst>
              <a:ext uri="{BEBA8EAE-BF5A-486C-A8C5-ECC9F3942E4B}">
                <a14:imgProps xmlns:a14="http://schemas.microsoft.com/office/drawing/2010/main">
                  <a14:imgLayer r:embed="rId6">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74368" y="3942479"/>
            <a:ext cx="2481721" cy="2348978"/>
          </a:xfrm>
          <a:prstGeom prst="rect">
            <a:avLst/>
          </a:prstGeom>
        </p:spPr>
      </p:pic>
      <p:pic>
        <p:nvPicPr>
          <p:cNvPr id="98" name="Рисунок 97"/>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591540" y="4095232"/>
            <a:ext cx="849733" cy="848073"/>
          </a:xfrm>
          <a:prstGeom prst="rect">
            <a:avLst/>
          </a:prstGeom>
        </p:spPr>
      </p:pic>
      <p:sp>
        <p:nvSpPr>
          <p:cNvPr id="100" name="TextBox 99"/>
          <p:cNvSpPr txBox="1"/>
          <p:nvPr/>
        </p:nvSpPr>
        <p:spPr>
          <a:xfrm>
            <a:off x="1443439" y="4152577"/>
            <a:ext cx="1226746" cy="461665"/>
          </a:xfrm>
          <a:prstGeom prst="rect">
            <a:avLst/>
          </a:prstGeom>
          <a:noFill/>
        </p:spPr>
        <p:txBody>
          <a:bodyPr wrap="non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Уровень </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безработицы</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1" name="TextBox 100"/>
          <p:cNvSpPr txBox="1"/>
          <p:nvPr/>
        </p:nvSpPr>
        <p:spPr>
          <a:xfrm>
            <a:off x="773833" y="5120355"/>
            <a:ext cx="1517146" cy="646331"/>
          </a:xfrm>
          <a:prstGeom prst="rect">
            <a:avLst/>
          </a:prstGeom>
          <a:noFill/>
        </p:spPr>
        <p:txBody>
          <a:bodyPr wrap="non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Численность </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трудоспособного</a:t>
            </a:r>
          </a:p>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населения</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3" name="TextBox 102"/>
          <p:cNvSpPr txBox="1"/>
          <p:nvPr/>
        </p:nvSpPr>
        <p:spPr>
          <a:xfrm>
            <a:off x="1598016" y="4583334"/>
            <a:ext cx="981359" cy="400110"/>
          </a:xfrm>
          <a:prstGeom prst="rect">
            <a:avLst/>
          </a:prstGeom>
          <a:noFill/>
        </p:spPr>
        <p:txBody>
          <a:bodyPr wrap="none" rtlCol="0">
            <a:spAutoFit/>
          </a:bodyPr>
          <a:lstStyle/>
          <a:p>
            <a:r>
              <a:rPr lang="ru-RU" sz="20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0,49 %</a:t>
            </a:r>
            <a:endParaRPr lang="ru-RU"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4" name="TextBox 103"/>
          <p:cNvSpPr txBox="1"/>
          <p:nvPr/>
        </p:nvSpPr>
        <p:spPr>
          <a:xfrm>
            <a:off x="654378" y="5798951"/>
            <a:ext cx="1765227" cy="400110"/>
          </a:xfrm>
          <a:prstGeom prst="rect">
            <a:avLst/>
          </a:prstGeom>
          <a:noFill/>
        </p:spPr>
        <p:txBody>
          <a:bodyPr wrap="none" rtlCol="0">
            <a:spAutoFit/>
          </a:bodyPr>
          <a:lstStyle/>
          <a:p>
            <a:r>
              <a:rPr lang="ru-RU" sz="20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6,6 тыс. чел.</a:t>
            </a:r>
            <a:endParaRPr lang="ru-RU"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9" name="TextBox 108"/>
          <p:cNvSpPr txBox="1"/>
          <p:nvPr/>
        </p:nvSpPr>
        <p:spPr>
          <a:xfrm>
            <a:off x="3176970" y="4430839"/>
            <a:ext cx="2044750" cy="307777"/>
          </a:xfrm>
          <a:prstGeom prst="rect">
            <a:avLst/>
          </a:prstGeom>
          <a:noFill/>
        </p:spPr>
        <p:txBody>
          <a:bodyPr wrap="square" rtlCol="0">
            <a:spAutoFit/>
          </a:bodyPr>
          <a:lstStyle/>
          <a:p>
            <a:pPr algn="ctr"/>
            <a:r>
              <a:rPr lang="ru-RU" sz="14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Объем доходов</a:t>
            </a:r>
            <a:endPar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0" name="TextBox 109"/>
          <p:cNvSpPr txBox="1"/>
          <p:nvPr/>
        </p:nvSpPr>
        <p:spPr>
          <a:xfrm>
            <a:off x="3201967" y="5109355"/>
            <a:ext cx="2019753" cy="307777"/>
          </a:xfrm>
          <a:prstGeom prst="rect">
            <a:avLst/>
          </a:prstGeom>
          <a:noFill/>
        </p:spPr>
        <p:txBody>
          <a:bodyPr wrap="square" rtlCol="0">
            <a:spAutoFit/>
          </a:bodyPr>
          <a:lstStyle/>
          <a:p>
            <a:pPr algn="ctr"/>
            <a:r>
              <a:rPr lang="ru-RU" sz="1400" b="1" dirty="0" smtClean="0">
                <a:solidFill>
                  <a:srgbClr val="007FAC"/>
                </a:solidFill>
                <a:latin typeface="Open Sans" panose="020B0606030504020204" pitchFamily="34" charset="0"/>
                <a:ea typeface="Open Sans" panose="020B0606030504020204" pitchFamily="34" charset="0"/>
                <a:cs typeface="Open Sans" panose="020B0606030504020204" pitchFamily="34" charset="0"/>
              </a:rPr>
              <a:t>Бюджет расходов</a:t>
            </a:r>
            <a:endPar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4" name="Рисунок 113"/>
          <p:cNvPicPr>
            <a:picLocks noChangeAspect="1"/>
          </p:cNvPicPr>
          <p:nvPr/>
        </p:nvPicPr>
        <p:blipFill>
          <a:blip r:embed="rId10" cstate="print">
            <a:duotone>
              <a:prstClr val="black"/>
              <a:schemeClr val="accent6">
                <a:tint val="45000"/>
                <a:satMod val="400000"/>
              </a:schemeClr>
            </a:duotone>
            <a:extLst>
              <a:ext uri="{BEBA8EAE-BF5A-486C-A8C5-ECC9F3942E4B}">
                <a14:imgProps xmlns:a14="http://schemas.microsoft.com/office/drawing/2010/main">
                  <a14:imgLayer r:embed="rId11">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159357" y="4107455"/>
            <a:ext cx="2062363" cy="326704"/>
          </a:xfrm>
          <a:prstGeom prst="rect">
            <a:avLst/>
          </a:prstGeom>
        </p:spPr>
      </p:pic>
      <p:pic>
        <p:nvPicPr>
          <p:cNvPr id="115" name="Рисунок 114"/>
          <p:cNvPicPr>
            <a:picLocks noChangeAspect="1"/>
          </p:cNvPicPr>
          <p:nvPr/>
        </p:nvPicPr>
        <p:blipFill>
          <a:blip r:embed="rId12" cstate="print">
            <a:duotone>
              <a:prstClr val="black"/>
              <a:schemeClr val="accent6">
                <a:tint val="45000"/>
                <a:satMod val="400000"/>
              </a:schemeClr>
            </a:duotone>
            <a:extLst>
              <a:ext uri="{BEBA8EAE-BF5A-486C-A8C5-ECC9F3942E4B}">
                <a14:imgProps xmlns:a14="http://schemas.microsoft.com/office/drawing/2010/main">
                  <a14:imgLayer r:embed="rId13">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179135" y="4777628"/>
            <a:ext cx="2057251" cy="326704"/>
          </a:xfrm>
          <a:prstGeom prst="rect">
            <a:avLst/>
          </a:prstGeom>
        </p:spPr>
      </p:pic>
      <p:pic>
        <p:nvPicPr>
          <p:cNvPr id="116" name="Рисунок 115"/>
          <p:cNvPicPr>
            <a:picLocks noChangeAspect="1"/>
          </p:cNvPicPr>
          <p:nvPr/>
        </p:nvPicPr>
        <p:blipFill>
          <a:blip r:embed="rId12" cstate="print">
            <a:duotone>
              <a:prstClr val="black"/>
              <a:schemeClr val="accent6">
                <a:tint val="45000"/>
                <a:satMod val="400000"/>
              </a:schemeClr>
            </a:duotone>
            <a:extLst>
              <a:ext uri="{BEBA8EAE-BF5A-486C-A8C5-ECC9F3942E4B}">
                <a14:imgProps xmlns:a14="http://schemas.microsoft.com/office/drawing/2010/main">
                  <a14:imgLayer r:embed="rId13">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176970" y="5444951"/>
            <a:ext cx="2057250" cy="326704"/>
          </a:xfrm>
          <a:prstGeom prst="rect">
            <a:avLst/>
          </a:prstGeom>
        </p:spPr>
      </p:pic>
      <p:sp>
        <p:nvSpPr>
          <p:cNvPr id="117" name="TextBox 116"/>
          <p:cNvSpPr txBox="1"/>
          <p:nvPr/>
        </p:nvSpPr>
        <p:spPr>
          <a:xfrm>
            <a:off x="3146096" y="4102064"/>
            <a:ext cx="2075624" cy="338554"/>
          </a:xfrm>
          <a:prstGeom prst="rect">
            <a:avLst/>
          </a:prstGeom>
          <a:noFill/>
        </p:spPr>
        <p:txBody>
          <a:bodyPr wrap="square" rtlCol="0">
            <a:spAutoFit/>
          </a:bodyPr>
          <a:lstStyle/>
          <a:p>
            <a:pPr algn="ctr"/>
            <a:r>
              <a:rPr lang="ru-RU" sz="16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2025 год</a:t>
            </a:r>
            <a:endParaRPr lang="ru-RU"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9" name="TextBox 118"/>
          <p:cNvSpPr txBox="1"/>
          <p:nvPr/>
        </p:nvSpPr>
        <p:spPr>
          <a:xfrm>
            <a:off x="3201967" y="4782880"/>
            <a:ext cx="2032253" cy="307777"/>
          </a:xfrm>
          <a:prstGeom prst="rect">
            <a:avLst/>
          </a:prstGeom>
          <a:noFill/>
        </p:spPr>
        <p:txBody>
          <a:bodyPr wrap="square" rtlCol="0">
            <a:spAutoFit/>
          </a:bodyPr>
          <a:lstStyle/>
          <a:p>
            <a:pPr algn="ctr"/>
            <a:r>
              <a:rPr lang="ru-RU" sz="1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879,4 млн. руб.</a:t>
            </a:r>
            <a:endParaRPr lang="ru-RU"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0" name="TextBox 119"/>
          <p:cNvSpPr txBox="1"/>
          <p:nvPr/>
        </p:nvSpPr>
        <p:spPr>
          <a:xfrm>
            <a:off x="3189468" y="5421006"/>
            <a:ext cx="2032253" cy="307777"/>
          </a:xfrm>
          <a:prstGeom prst="rect">
            <a:avLst/>
          </a:prstGeom>
          <a:noFill/>
        </p:spPr>
        <p:txBody>
          <a:bodyPr wrap="square" rtlCol="0">
            <a:spAutoFit/>
          </a:bodyPr>
          <a:lstStyle/>
          <a:p>
            <a:pPr algn="ctr"/>
            <a:r>
              <a:rPr lang="ru-RU" sz="1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944,9 млн. руб.</a:t>
            </a:r>
            <a:endParaRPr lang="ru-RU"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3" name="Рисунок 12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590510" y="4245042"/>
            <a:ext cx="1491384" cy="1491384"/>
          </a:xfrm>
          <a:prstGeom prst="rect">
            <a:avLst/>
          </a:prstGeom>
        </p:spPr>
      </p:pic>
      <p:pic>
        <p:nvPicPr>
          <p:cNvPr id="124" name="Рисунок 123"/>
          <p:cNvPicPr>
            <a:picLocks noChangeAspect="1"/>
          </p:cNvPicPr>
          <p:nvPr/>
        </p:nvPicPr>
        <p:blipFill>
          <a:blip r:embed="rId15" cstate="print">
            <a:lum bright="70000" contrast="-70000"/>
            <a:extLst>
              <a:ext uri="{28A0092B-C50C-407E-A947-70E740481C1C}">
                <a14:useLocalDpi xmlns:a14="http://schemas.microsoft.com/office/drawing/2010/main" val="0"/>
              </a:ext>
            </a:extLst>
          </a:blip>
          <a:stretch>
            <a:fillRect/>
          </a:stretch>
        </p:blipFill>
        <p:spPr>
          <a:xfrm rot="5400000">
            <a:off x="922749" y="2951835"/>
            <a:ext cx="393612" cy="191262"/>
          </a:xfrm>
          <a:prstGeom prst="rect">
            <a:avLst/>
          </a:prstGeom>
        </p:spPr>
      </p:pic>
      <p:pic>
        <p:nvPicPr>
          <p:cNvPr id="125" name="Рисунок 124"/>
          <p:cNvPicPr>
            <a:picLocks noChangeAspect="1"/>
          </p:cNvPicPr>
          <p:nvPr/>
        </p:nvPicPr>
        <p:blipFill>
          <a:blip r:embed="rId15" cstate="print">
            <a:lum bright="70000" contrast="-70000"/>
            <a:extLst>
              <a:ext uri="{28A0092B-C50C-407E-A947-70E740481C1C}">
                <a14:useLocalDpi xmlns:a14="http://schemas.microsoft.com/office/drawing/2010/main" val="0"/>
              </a:ext>
            </a:extLst>
          </a:blip>
          <a:stretch>
            <a:fillRect/>
          </a:stretch>
        </p:blipFill>
        <p:spPr>
          <a:xfrm rot="5400000">
            <a:off x="6245850" y="2974213"/>
            <a:ext cx="375382" cy="194677"/>
          </a:xfrm>
          <a:prstGeom prst="rect">
            <a:avLst/>
          </a:prstGeom>
        </p:spPr>
      </p:pic>
      <p:sp>
        <p:nvSpPr>
          <p:cNvPr id="56" name="TextBox 55"/>
          <p:cNvSpPr txBox="1"/>
          <p:nvPr/>
        </p:nvSpPr>
        <p:spPr>
          <a:xfrm>
            <a:off x="2491161" y="1179809"/>
            <a:ext cx="2625341" cy="1292662"/>
          </a:xfrm>
          <a:prstGeom prst="rect">
            <a:avLst/>
          </a:prstGeom>
          <a:noFill/>
        </p:spPr>
        <p:txBody>
          <a:bodyPr wrap="square" rtlCol="0">
            <a:spAutoFit/>
          </a:bodyPr>
          <a:lstStyle/>
          <a:p>
            <a:pPr algn="ctr"/>
            <a:r>
              <a:rPr lang="ru-RU" sz="13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Объем отгруженных товаров собственного производства, выполненных работ и услуг по всем видам экономической деятельности</a:t>
            </a:r>
            <a:endParaRPr lang="ru-RU" sz="13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1" name="TextBox 50"/>
          <p:cNvSpPr txBox="1"/>
          <p:nvPr/>
        </p:nvSpPr>
        <p:spPr>
          <a:xfrm>
            <a:off x="785278" y="181133"/>
            <a:ext cx="1421840" cy="938719"/>
          </a:xfrm>
          <a:prstGeom prst="rect">
            <a:avLst/>
          </a:prstGeom>
          <a:noFill/>
        </p:spPr>
        <p:txBody>
          <a:bodyPr wrap="square" rtlCol="0">
            <a:spAutoFit/>
          </a:bodyPr>
          <a:lstStyle/>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 муниципальный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53" name="Рисунок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sp>
        <p:nvSpPr>
          <p:cNvPr id="39" name="TextBox 104"/>
          <p:cNvSpPr txBox="1"/>
          <p:nvPr/>
        </p:nvSpPr>
        <p:spPr>
          <a:xfrm>
            <a:off x="2882348" y="3627132"/>
            <a:ext cx="2949379"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ru-RU" dirty="0" smtClean="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rPr>
              <a:t>Динамика отчислений</a:t>
            </a:r>
            <a:endParaRPr lang="ru-RU" dirty="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40" name="Picture 2" descr="C:\Users\TeemoshenkovaLN\Desktop\Инвестиционный паспорт 2023\от министерства 2\Логотип.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934" y="6558750"/>
            <a:ext cx="2796640" cy="983945"/>
          </a:xfrm>
          <a:prstGeom prst="rect">
            <a:avLst/>
          </a:prstGeom>
          <a:noFill/>
          <a:extLst>
            <a:ext uri="{909E8E84-426E-40DD-AFC4-6F175D3DCCD1}">
              <a14:hiddenFill xmlns:a14="http://schemas.microsoft.com/office/drawing/2010/main">
                <a:solidFill>
                  <a:srgbClr val="FFFFFF"/>
                </a:solidFill>
              </a14:hiddenFill>
            </a:ext>
          </a:extLst>
        </p:spPr>
      </p:pic>
      <p:pic>
        <p:nvPicPr>
          <p:cNvPr id="41" name="Рисунок 40"/>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1706874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765164" y="1103613"/>
            <a:ext cx="4552052" cy="446408"/>
          </a:xfrm>
          <a:prstGeom prst="rect">
            <a:avLst/>
          </a:prstGeom>
        </p:spPr>
      </p:pic>
      <p:pic>
        <p:nvPicPr>
          <p:cNvPr id="30" name="Рисунок 29"/>
          <p:cNvPicPr>
            <a:picLocks noChangeAspect="1"/>
          </p:cNvPicPr>
          <p:nvPr/>
        </p:nvPicPr>
        <p:blipFill>
          <a:blip r:embed="rId5" cstate="print"/>
          <a:stretch>
            <a:fillRect/>
          </a:stretch>
        </p:blipFill>
        <p:spPr>
          <a:xfrm>
            <a:off x="2061031" y="156237"/>
            <a:ext cx="5498644" cy="768091"/>
          </a:xfrm>
          <a:prstGeom prst="rect">
            <a:avLst/>
          </a:prstGeom>
        </p:spPr>
      </p:pic>
      <p:sp>
        <p:nvSpPr>
          <p:cNvPr id="36" name="TextBox 35"/>
          <p:cNvSpPr txBox="1"/>
          <p:nvPr/>
        </p:nvSpPr>
        <p:spPr>
          <a:xfrm>
            <a:off x="2061031" y="319424"/>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Инвестиции</a:t>
            </a:r>
          </a:p>
        </p:txBody>
      </p:sp>
      <p:sp>
        <p:nvSpPr>
          <p:cNvPr id="53" name="TextBox 52"/>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7</a:t>
            </a:r>
          </a:p>
        </p:txBody>
      </p:sp>
      <p:sp>
        <p:nvSpPr>
          <p:cNvPr id="55" name="TextBox 54"/>
          <p:cNvSpPr txBox="1"/>
          <p:nvPr/>
        </p:nvSpPr>
        <p:spPr>
          <a:xfrm>
            <a:off x="2868399" y="1169275"/>
            <a:ext cx="4389590" cy="307777"/>
          </a:xfrm>
          <a:prstGeom prst="rect">
            <a:avLst/>
          </a:prstGeom>
          <a:noFill/>
        </p:spPr>
        <p:txBody>
          <a:bodyPr wrap="square" rtlCol="0">
            <a:spAutoFit/>
          </a:bodyPr>
          <a:lstStyle/>
          <a:p>
            <a:pPr algn="ctr"/>
            <a:r>
              <a:rPr lang="ru-RU" sz="14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Структура инвестиций в основной капитал</a:t>
            </a:r>
            <a:endPar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6" name="Рисунок 55"/>
          <p:cNvPicPr>
            <a:picLocks noChangeAspect="1"/>
          </p:cNvPicPr>
          <p:nvPr/>
        </p:nvPicPr>
        <p:blipFill>
          <a:blip r:embed="rId6" cstate="print">
            <a:lum bright="70000" contrast="-70000"/>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09773" y="1281677"/>
            <a:ext cx="2319174" cy="695335"/>
          </a:xfrm>
          <a:prstGeom prst="rect">
            <a:avLst/>
          </a:prstGeom>
        </p:spPr>
      </p:pic>
      <p:sp>
        <p:nvSpPr>
          <p:cNvPr id="57" name="TextBox 56"/>
          <p:cNvSpPr txBox="1"/>
          <p:nvPr/>
        </p:nvSpPr>
        <p:spPr>
          <a:xfrm>
            <a:off x="208608" y="1367735"/>
            <a:ext cx="2320339" cy="523220"/>
          </a:xfrm>
          <a:prstGeom prst="rect">
            <a:avLst/>
          </a:prstGeom>
          <a:noFill/>
        </p:spPr>
        <p:txBody>
          <a:bodyPr wrap="square" rtlCol="0">
            <a:spAutoFit/>
          </a:bodyPr>
          <a:lstStyle/>
          <a:p>
            <a:pPr algn="ctr"/>
            <a:r>
              <a:rPr lang="ru-RU" sz="14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Объем </a:t>
            </a:r>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инвестиций </a:t>
            </a:r>
            <a:r>
              <a:rPr lang="ru-RU" sz="14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в основной капитал</a:t>
            </a:r>
            <a:endPar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8" name="TextBox 57"/>
          <p:cNvSpPr txBox="1"/>
          <p:nvPr/>
        </p:nvSpPr>
        <p:spPr>
          <a:xfrm>
            <a:off x="1170809" y="2305032"/>
            <a:ext cx="1295678" cy="400110"/>
          </a:xfrm>
          <a:prstGeom prst="rect">
            <a:avLst/>
          </a:prstGeom>
          <a:noFill/>
        </p:spPr>
        <p:txBody>
          <a:bodyPr wrap="square" rtlCol="0">
            <a:spAutoFit/>
          </a:bodyPr>
          <a:lstStyle/>
          <a:p>
            <a:pPr algn="ctr"/>
            <a:r>
              <a:rPr lang="ru-RU" sz="2000" b="1" dirty="0" smtClean="0">
                <a:solidFill>
                  <a:srgbClr val="00C0CC"/>
                </a:solidFill>
                <a:latin typeface="Open Sans" panose="020B0606030504020204" pitchFamily="34" charset="0"/>
                <a:ea typeface="Open Sans" panose="020B0606030504020204" pitchFamily="34" charset="0"/>
                <a:cs typeface="Open Sans" panose="020B0606030504020204" pitchFamily="34" charset="0"/>
              </a:rPr>
              <a:t>329,2</a:t>
            </a:r>
            <a:endParaRPr lang="ru-RU" sz="2000" b="1" dirty="0">
              <a:solidFill>
                <a:srgbClr val="00C0C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9" name="TextBox 58"/>
          <p:cNvSpPr txBox="1"/>
          <p:nvPr/>
        </p:nvSpPr>
        <p:spPr>
          <a:xfrm>
            <a:off x="1170809" y="2656548"/>
            <a:ext cx="1585799" cy="338554"/>
          </a:xfrm>
          <a:prstGeom prst="rect">
            <a:avLst/>
          </a:prstGeom>
          <a:noFill/>
        </p:spPr>
        <p:txBody>
          <a:bodyPr wrap="square" rtlCol="0">
            <a:spAutoFit/>
          </a:bodyPr>
          <a:lstStyle/>
          <a:p>
            <a:pPr algn="ctr"/>
            <a:r>
              <a:rPr lang="ru-RU" sz="1600" dirty="0"/>
              <a:t>м</a:t>
            </a:r>
            <a:r>
              <a:rPr lang="ru-RU" sz="1600" dirty="0" smtClean="0"/>
              <a:t>лн. руб.</a:t>
            </a:r>
            <a:endParaRPr lang="ru-RU" sz="1600" dirty="0"/>
          </a:p>
        </p:txBody>
      </p:sp>
      <p:sp>
        <p:nvSpPr>
          <p:cNvPr id="67" name="TextBox 66"/>
          <p:cNvSpPr txBox="1"/>
          <p:nvPr/>
        </p:nvSpPr>
        <p:spPr>
          <a:xfrm>
            <a:off x="1535700" y="3358331"/>
            <a:ext cx="1861574" cy="738664"/>
          </a:xfrm>
          <a:prstGeom prst="rect">
            <a:avLst/>
          </a:prstGeom>
          <a:noFill/>
        </p:spPr>
        <p:txBody>
          <a:bodyPr wrap="square" rtlCol="0">
            <a:spAutoFit/>
          </a:bodyPr>
          <a:lstStyle/>
          <a:p>
            <a:pPr algn="ctr"/>
            <a:r>
              <a:rPr lang="ru-RU" sz="14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Реализующийся инвестиционный </a:t>
            </a:r>
          </a:p>
          <a:p>
            <a:pPr algn="ctr"/>
            <a:r>
              <a:rPr lang="ru-RU" sz="14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проект</a:t>
            </a:r>
            <a:endPar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40" name="Диаграмма 39"/>
          <p:cNvGraphicFramePr/>
          <p:nvPr>
            <p:extLst>
              <p:ext uri="{D42A27DB-BD31-4B8C-83A1-F6EECF244321}">
                <p14:modId xmlns:p14="http://schemas.microsoft.com/office/powerpoint/2010/main" val="2613697652"/>
              </p:ext>
            </p:extLst>
          </p:nvPr>
        </p:nvGraphicFramePr>
        <p:xfrm>
          <a:off x="3064542" y="1069265"/>
          <a:ext cx="4598920" cy="4982853"/>
        </p:xfrm>
        <a:graphic>
          <a:graphicData uri="http://schemas.openxmlformats.org/drawingml/2006/chart">
            <c:chart xmlns:c="http://schemas.openxmlformats.org/drawingml/2006/chart" xmlns:r="http://schemas.openxmlformats.org/officeDocument/2006/relationships" r:id="rId7"/>
          </a:graphicData>
        </a:graphic>
      </p:graphicFrame>
      <p:sp>
        <p:nvSpPr>
          <p:cNvPr id="37" name="TextBox 36"/>
          <p:cNvSpPr txBox="1"/>
          <p:nvPr/>
        </p:nvSpPr>
        <p:spPr>
          <a:xfrm>
            <a:off x="897895" y="181133"/>
            <a:ext cx="1067921"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 </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42" name="Рисунок 4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pic>
        <p:nvPicPr>
          <p:cNvPr id="26" name="Рисунок 25"/>
          <p:cNvPicPr>
            <a:picLocks noChangeAspect="1"/>
          </p:cNvPicPr>
          <p:nvPr/>
        </p:nvPicPr>
        <p:blipFill>
          <a:blip r:embed="rId9" cstate="print"/>
          <a:stretch>
            <a:fillRect/>
          </a:stretch>
        </p:blipFill>
        <p:spPr>
          <a:xfrm>
            <a:off x="409055" y="2174835"/>
            <a:ext cx="687297" cy="641477"/>
          </a:xfrm>
          <a:prstGeom prst="rect">
            <a:avLst/>
          </a:prstGeom>
        </p:spPr>
      </p:pic>
      <p:sp>
        <p:nvSpPr>
          <p:cNvPr id="25" name="TextBox 24"/>
          <p:cNvSpPr txBox="1"/>
          <p:nvPr/>
        </p:nvSpPr>
        <p:spPr>
          <a:xfrm>
            <a:off x="1963708" y="4719918"/>
            <a:ext cx="1980376" cy="738664"/>
          </a:xfrm>
          <a:prstGeom prst="rect">
            <a:avLst/>
          </a:prstGeom>
          <a:noFill/>
        </p:spPr>
        <p:txBody>
          <a:bodyPr wrap="square" rtlCol="0">
            <a:spAutoFit/>
          </a:bodyPr>
          <a:lstStyle/>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«Производство</a:t>
            </a: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 льна-долгунца»</a:t>
            </a:r>
          </a:p>
          <a:p>
            <a:pPr algn="ctr"/>
            <a:r>
              <a:rPr lang="ru-RU" sz="1400" b="1" dirty="0" smtClean="0">
                <a:solidFill>
                  <a:srgbClr val="0085B8"/>
                </a:solidFill>
                <a:latin typeface="Open Sans" panose="020B0606030504020204" pitchFamily="34" charset="0"/>
                <a:ea typeface="Open Sans" panose="020B0606030504020204" pitchFamily="34" charset="0"/>
                <a:cs typeface="Open Sans" panose="020B0606030504020204" pitchFamily="34" charset="0"/>
              </a:rPr>
              <a:t>5,44 </a:t>
            </a:r>
            <a:r>
              <a:rPr lang="ru-RU" sz="1400" b="1" dirty="0">
                <a:solidFill>
                  <a:srgbClr val="0085B8"/>
                </a:solidFill>
                <a:latin typeface="Open Sans" panose="020B0606030504020204" pitchFamily="34" charset="0"/>
                <a:ea typeface="Open Sans" panose="020B0606030504020204" pitchFamily="34" charset="0"/>
                <a:cs typeface="Open Sans" panose="020B0606030504020204" pitchFamily="34" charset="0"/>
              </a:rPr>
              <a:t>млн. руб.</a:t>
            </a:r>
          </a:p>
        </p:txBody>
      </p:sp>
      <p:pic>
        <p:nvPicPr>
          <p:cNvPr id="24" name="Picture 2" descr="C:\Users\TeemoshenkovaLN\Desktop\Инвестиционный паспорт 2023\от министерства 2\Логотип.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34" y="6558750"/>
            <a:ext cx="2796640" cy="983945"/>
          </a:xfrm>
          <a:prstGeom prst="rect">
            <a:avLst/>
          </a:prstGeom>
          <a:noFill/>
          <a:extLst>
            <a:ext uri="{909E8E84-426E-40DD-AFC4-6F175D3DCCD1}">
              <a14:hiddenFill xmlns:a14="http://schemas.microsoft.com/office/drawing/2010/main">
                <a:solidFill>
                  <a:srgbClr val="FFFFFF"/>
                </a:solidFill>
              </a14:hiddenFill>
            </a:ext>
          </a:extLst>
        </p:spPr>
      </p:pic>
      <p:pic>
        <p:nvPicPr>
          <p:cNvPr id="28" name="Рисунок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0596" y="3176293"/>
            <a:ext cx="894598" cy="887295"/>
          </a:xfrm>
          <a:prstGeom prst="rect">
            <a:avLst/>
          </a:prstGeom>
        </p:spPr>
      </p:pic>
      <p:sp>
        <p:nvSpPr>
          <p:cNvPr id="29" name="TextBox 28"/>
          <p:cNvSpPr txBox="1"/>
          <p:nvPr/>
        </p:nvSpPr>
        <p:spPr>
          <a:xfrm>
            <a:off x="603181" y="3232591"/>
            <a:ext cx="745914" cy="830997"/>
          </a:xfrm>
          <a:prstGeom prst="rect">
            <a:avLst/>
          </a:prstGeom>
          <a:noFill/>
        </p:spPr>
        <p:txBody>
          <a:bodyPr wrap="square" rtlCol="0">
            <a:spAutoFit/>
          </a:bodyPr>
          <a:lstStyle/>
          <a:p>
            <a:r>
              <a:rPr lang="ru-RU" sz="4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pic>
        <p:nvPicPr>
          <p:cNvPr id="2" name="Picture 2" descr="C:\Users\Зам_Главы_1\Documents\ReceivedFiles\Трошкина_СВ\льноволокно.png"/>
          <p:cNvPicPr>
            <a:picLocks noChangeAspect="1" noChangeArrowheads="1"/>
          </p:cNvPicPr>
          <p:nvPr/>
        </p:nvPicPr>
        <p:blipFill>
          <a:blip r:embed="rId12" cstate="print"/>
          <a:srcRect/>
          <a:stretch>
            <a:fillRect/>
          </a:stretch>
        </p:blipFill>
        <p:spPr bwMode="auto">
          <a:xfrm>
            <a:off x="470646" y="4545107"/>
            <a:ext cx="1223683" cy="1217396"/>
          </a:xfrm>
          <a:prstGeom prst="rect">
            <a:avLst/>
          </a:prstGeom>
          <a:noFill/>
        </p:spPr>
      </p:pic>
      <p:pic>
        <p:nvPicPr>
          <p:cNvPr id="21" name="Рисунок 2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5087326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Users\User\Desktop\инвестиционный паспорт\Приложение к Методическим реккомендациям\Инвестиционный потенциал\туризм.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68783" y="5140424"/>
            <a:ext cx="996446" cy="1097077"/>
          </a:xfrm>
          <a:prstGeom prst="rect">
            <a:avLst/>
          </a:prstGeom>
          <a:noFill/>
          <a:extLst>
            <a:ext uri="{909E8E84-426E-40DD-AFC4-6F175D3DCCD1}">
              <a14:hiddenFill xmlns:a14="http://schemas.microsoft.com/office/drawing/2010/main">
                <a:solidFill>
                  <a:srgbClr val="FFFFFF"/>
                </a:solidFill>
              </a14:hiddenFill>
            </a:ext>
          </a:extLst>
        </p:spPr>
      </p:pic>
      <p:pic>
        <p:nvPicPr>
          <p:cNvPr id="24" name="Рисунок 23"/>
          <p:cNvPicPr>
            <a:picLocks noChangeAspect="1"/>
          </p:cNvPicPr>
          <p:nvPr/>
        </p:nvPicPr>
        <p:blipFill>
          <a:blip r:embed="rId3" cstate="print">
            <a:duotone>
              <a:prstClr val="black"/>
              <a:srgbClr val="F3F7F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1494" y="5504128"/>
            <a:ext cx="5502137" cy="868128"/>
          </a:xfrm>
          <a:prstGeom prst="rect">
            <a:avLst/>
          </a:prstGeom>
          <a:ln w="12700">
            <a:solidFill>
              <a:srgbClr val="78A45A"/>
            </a:solidFill>
            <a:prstDash val="lgDash"/>
          </a:ln>
        </p:spPr>
      </p:pic>
      <p:pic>
        <p:nvPicPr>
          <p:cNvPr id="23" name="Рисунок 22"/>
          <p:cNvPicPr>
            <a:picLocks noChangeAspect="1"/>
          </p:cNvPicPr>
          <p:nvPr/>
        </p:nvPicPr>
        <p:blipFill>
          <a:blip r:embed="rId3" cstate="print">
            <a:duotone>
              <a:prstClr val="black"/>
              <a:srgbClr val="F3F7F0">
                <a:tint val="45000"/>
                <a:satMod val="400000"/>
              </a:srgbClr>
            </a:duotone>
            <a:extLst>
              <a:ext uri="{BEBA8EAE-BF5A-486C-A8C5-ECC9F3942E4B}">
                <a14:imgProps xmlns:a14="http://schemas.microsoft.com/office/drawing/2010/main">
                  <a14:imgLayer r:embed="rId4">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66333" y="3071365"/>
            <a:ext cx="5947968" cy="1890461"/>
          </a:xfrm>
          <a:prstGeom prst="rect">
            <a:avLst/>
          </a:prstGeom>
          <a:ln w="12700">
            <a:solidFill>
              <a:srgbClr val="2765C1"/>
            </a:solidFill>
            <a:prstDash val="lgDash"/>
          </a:ln>
        </p:spPr>
      </p:pic>
      <p:pic>
        <p:nvPicPr>
          <p:cNvPr id="21" name="Рисунок 20"/>
          <p:cNvPicPr>
            <a:picLocks noChangeAspect="1"/>
          </p:cNvPicPr>
          <p:nvPr/>
        </p:nvPicPr>
        <p:blipFill>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1494" y="1835009"/>
            <a:ext cx="4483953" cy="656923"/>
          </a:xfrm>
          <a:prstGeom prst="rect">
            <a:avLst/>
          </a:prstGeom>
          <a:ln w="12700">
            <a:solidFill>
              <a:srgbClr val="6FCECE"/>
            </a:solidFill>
            <a:prstDash val="lgDash"/>
          </a:ln>
        </p:spPr>
      </p:pic>
      <p:pic>
        <p:nvPicPr>
          <p:cNvPr id="2" name="Рисунок 1"/>
          <p:cNvPicPr>
            <a:picLocks noChangeAspect="1"/>
          </p:cNvPicPr>
          <p:nvPr/>
        </p:nvPicPr>
        <p:blipFill>
          <a:blip r:embed="rId5" cstate="print"/>
          <a:stretch>
            <a:fillRect/>
          </a:stretch>
        </p:blipFill>
        <p:spPr>
          <a:xfrm>
            <a:off x="2061031" y="156237"/>
            <a:ext cx="5498644" cy="768091"/>
          </a:xfrm>
          <a:prstGeom prst="rect">
            <a:avLst/>
          </a:prstGeom>
        </p:spPr>
      </p:pic>
      <p:sp>
        <p:nvSpPr>
          <p:cNvPr id="3" name="TextBox 2"/>
          <p:cNvSpPr txBox="1"/>
          <p:nvPr/>
        </p:nvSpPr>
        <p:spPr>
          <a:xfrm>
            <a:off x="2061031" y="319424"/>
            <a:ext cx="5498644" cy="461665"/>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Инвестиционный потенциал</a:t>
            </a:r>
          </a:p>
        </p:txBody>
      </p:sp>
      <p:sp>
        <p:nvSpPr>
          <p:cNvPr id="8" name="TextBox 7"/>
          <p:cNvSpPr txBox="1"/>
          <p:nvPr/>
        </p:nvSpPr>
        <p:spPr>
          <a:xfrm>
            <a:off x="0" y="1811614"/>
            <a:ext cx="5791563" cy="646331"/>
          </a:xfrm>
          <a:prstGeom prst="rect">
            <a:avLst/>
          </a:prstGeom>
          <a:noFill/>
        </p:spPr>
        <p:txBody>
          <a:bodyPr wrap="square" rtlCol="0">
            <a:spAutoFit/>
          </a:bodyPr>
          <a:lstStyle/>
          <a:p>
            <a:pPr indent="174625" algn="just">
              <a:buFont typeface="Arial" panose="020B0604020202020204" pitchFamily="34" charset="0"/>
              <a:buChar char="•"/>
            </a:pPr>
            <a:r>
              <a:rPr lang="ru-RU" sz="1200" dirty="0" smtClean="0">
                <a:latin typeface="Open Sans" panose="020B0606030504020204" pitchFamily="34" charset="0"/>
                <a:ea typeface="Open Sans" panose="020B0606030504020204" pitchFamily="34" charset="0"/>
                <a:cs typeface="Open Sans" panose="020B0606030504020204" pitchFamily="34" charset="0"/>
              </a:rPr>
              <a:t>Развитие овцеводства.</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174625" algn="just">
              <a:buFont typeface="Arial" panose="020B0604020202020204" pitchFamily="34" charset="0"/>
              <a:buChar char="•"/>
            </a:pPr>
            <a:r>
              <a:rPr lang="ru-RU" sz="1200" dirty="0" smtClean="0">
                <a:latin typeface="Open Sans" panose="020B0606030504020204" pitchFamily="34" charset="0"/>
                <a:ea typeface="Open Sans" panose="020B0606030504020204" pitchFamily="34" charset="0"/>
                <a:cs typeface="Open Sans" panose="020B0606030504020204" pitchFamily="34" charset="0"/>
              </a:rPr>
              <a:t>Строительство зернового комплекса.</a:t>
            </a:r>
          </a:p>
          <a:p>
            <a:pPr indent="174625" algn="just">
              <a:buFont typeface="Arial" panose="020B0604020202020204" pitchFamily="34" charset="0"/>
              <a:buChar char="•"/>
            </a:pPr>
            <a:r>
              <a:rPr lang="ru-RU" sz="1200" dirty="0" smtClean="0">
                <a:latin typeface="Open Sans" panose="020B0606030504020204" pitchFamily="34" charset="0"/>
                <a:ea typeface="Open Sans" panose="020B0606030504020204" pitchFamily="34" charset="0"/>
                <a:cs typeface="Open Sans" panose="020B0606030504020204" pitchFamily="34" charset="0"/>
              </a:rPr>
              <a:t>Выращивание  льна-долгунца</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p:cNvSpPr txBox="1"/>
          <p:nvPr/>
        </p:nvSpPr>
        <p:spPr>
          <a:xfrm>
            <a:off x="2429670" y="1454196"/>
            <a:ext cx="2869375" cy="400110"/>
          </a:xfrm>
          <a:prstGeom prst="rect">
            <a:avLst/>
          </a:prstGeom>
          <a:noFill/>
        </p:spPr>
        <p:txBody>
          <a:bodyPr wrap="none" rtlCol="0">
            <a:spAutoFit/>
          </a:bodyPr>
          <a:lstStyle/>
          <a:p>
            <a:r>
              <a:rPr lang="ru-RU" sz="2000" b="1" dirty="0" smtClean="0">
                <a:solidFill>
                  <a:srgbClr val="79BC58"/>
                </a:solidFill>
                <a:latin typeface="Open Sans" panose="020B0606030504020204" pitchFamily="34" charset="0"/>
                <a:ea typeface="Open Sans" panose="020B0606030504020204" pitchFamily="34" charset="0"/>
                <a:cs typeface="Open Sans" panose="020B0606030504020204" pitchFamily="34" charset="0"/>
              </a:rPr>
              <a:t>Сельское хозяйство</a:t>
            </a:r>
            <a:endParaRPr lang="ru-RU" sz="2000" b="1" dirty="0">
              <a:solidFill>
                <a:srgbClr val="79BC5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2285359" y="2614648"/>
            <a:ext cx="2959911" cy="400110"/>
          </a:xfrm>
          <a:prstGeom prst="rect">
            <a:avLst/>
          </a:prstGeom>
          <a:noFill/>
        </p:spPr>
        <p:txBody>
          <a:bodyPr wrap="square" rtlCol="0">
            <a:spAutoFit/>
          </a:bodyPr>
          <a:lstStyle/>
          <a:p>
            <a:r>
              <a:rPr lang="ru-RU" sz="20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Промышленность</a:t>
            </a:r>
            <a:endParaRPr lang="ru-RU" sz="20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p:cNvSpPr txBox="1"/>
          <p:nvPr/>
        </p:nvSpPr>
        <p:spPr>
          <a:xfrm>
            <a:off x="1755965" y="5030041"/>
            <a:ext cx="2228399" cy="400110"/>
          </a:xfrm>
          <a:prstGeom prst="rect">
            <a:avLst/>
          </a:prstGeom>
          <a:noFill/>
        </p:spPr>
        <p:txBody>
          <a:bodyPr wrap="square" rtlCol="0">
            <a:spAutoFit/>
          </a:bodyPr>
          <a:lstStyle/>
          <a:p>
            <a:r>
              <a:rPr lang="ru-RU" sz="2000" b="1" dirty="0" smtClean="0">
                <a:solidFill>
                  <a:srgbClr val="00B050"/>
                </a:solidFill>
                <a:latin typeface="Open Sans" panose="020B0606030504020204" pitchFamily="34" charset="0"/>
                <a:ea typeface="Open Sans" panose="020B0606030504020204" pitchFamily="34" charset="0"/>
                <a:cs typeface="Open Sans" panose="020B0606030504020204" pitchFamily="34" charset="0"/>
              </a:rPr>
              <a:t>        Туризм</a:t>
            </a:r>
            <a:endParaRPr lang="ru-RU" sz="2000" b="1" dirty="0">
              <a:solidFill>
                <a:srgbClr val="00B05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p:cNvSpPr txBox="1"/>
          <p:nvPr/>
        </p:nvSpPr>
        <p:spPr>
          <a:xfrm>
            <a:off x="7248370" y="7190343"/>
            <a:ext cx="312906"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8</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2" name="Рисунок 21"/>
          <p:cNvPicPr>
            <a:picLocks noChangeAspect="1"/>
          </p:cNvPicPr>
          <p:nvPr/>
        </p:nvPicPr>
        <p:blipFill>
          <a:blip r:embed="rId6"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 y="1119852"/>
            <a:ext cx="7559675" cy="439931"/>
          </a:xfrm>
          <a:prstGeom prst="rect">
            <a:avLst/>
          </a:prstGeom>
        </p:spPr>
      </p:pic>
      <p:sp>
        <p:nvSpPr>
          <p:cNvPr id="6" name="TextBox 5"/>
          <p:cNvSpPr txBox="1"/>
          <p:nvPr/>
        </p:nvSpPr>
        <p:spPr>
          <a:xfrm>
            <a:off x="9619" y="1118827"/>
            <a:ext cx="7511394" cy="369332"/>
          </a:xfrm>
          <a:prstGeom prst="rect">
            <a:avLst/>
          </a:prstGeom>
          <a:noFill/>
        </p:spPr>
        <p:txBody>
          <a:bodyPr wrap="square" rtlCol="0">
            <a:spAutoFit/>
          </a:bodyPr>
          <a:lstStyle/>
          <a:p>
            <a:pPr algn="ctr"/>
            <a:r>
              <a:rPr lang="ru-RU" b="1" dirty="0" smtClean="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Приоритетные направления инвестирования</a:t>
            </a:r>
            <a:endParaRPr lang="ru-RU"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098" name="Picture 2" descr="C:\Users\User\Desktop\инвестиционный паспорт\Приложение к Методическим реккомендациям\Инвестиционный потенциал\Сельское хозйство.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31381" y="1506767"/>
            <a:ext cx="1203151" cy="120315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566333" y="3145900"/>
            <a:ext cx="5947968" cy="1754326"/>
          </a:xfrm>
          <a:prstGeom prst="rect">
            <a:avLst/>
          </a:prstGeom>
        </p:spPr>
        <p:txBody>
          <a:bodyPr wrap="square">
            <a:spAutoFit/>
          </a:bodyPr>
          <a:lstStyle/>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Производство и переработка пищевых </a:t>
            </a:r>
            <a:r>
              <a:rPr lang="ru-RU" sz="1200" dirty="0" smtClean="0">
                <a:latin typeface="Open Sans" panose="020B0606030504020204" pitchFamily="34" charset="0"/>
                <a:ea typeface="Open Sans" panose="020B0606030504020204" pitchFamily="34" charset="0"/>
                <a:cs typeface="Open Sans" panose="020B0606030504020204" pitchFamily="34" charset="0"/>
              </a:rPr>
              <a:t>продуктов.</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Производство </a:t>
            </a:r>
            <a:r>
              <a:rPr lang="ru-RU" sz="1200" dirty="0" smtClean="0">
                <a:latin typeface="Open Sans" panose="020B0606030504020204" pitchFamily="34" charset="0"/>
                <a:ea typeface="Open Sans" panose="020B0606030504020204" pitchFamily="34" charset="0"/>
                <a:cs typeface="Open Sans" panose="020B0606030504020204" pitchFamily="34" charset="0"/>
              </a:rPr>
              <a:t>готовых </a:t>
            </a:r>
            <a:r>
              <a:rPr lang="ru-RU" sz="1200" dirty="0">
                <a:latin typeface="Open Sans" panose="020B0606030504020204" pitchFamily="34" charset="0"/>
                <a:ea typeface="Open Sans" panose="020B0606030504020204" pitchFamily="34" charset="0"/>
                <a:cs typeface="Open Sans" panose="020B0606030504020204" pitchFamily="34" charset="0"/>
              </a:rPr>
              <a:t>металлических изделий, </a:t>
            </a:r>
            <a:r>
              <a:rPr lang="ru-RU" sz="1200" dirty="0" smtClean="0">
                <a:latin typeface="Open Sans" panose="020B0606030504020204" pitchFamily="34" charset="0"/>
                <a:ea typeface="Open Sans" panose="020B0606030504020204" pitchFamily="34" charset="0"/>
                <a:cs typeface="Open Sans" panose="020B0606030504020204" pitchFamily="34" charset="0"/>
              </a:rPr>
              <a:t>металлоконструкций.</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Целлюлозно-бумажное </a:t>
            </a:r>
            <a:r>
              <a:rPr lang="ru-RU" sz="1200" dirty="0" smtClean="0">
                <a:latin typeface="Open Sans" panose="020B0606030504020204" pitchFamily="34" charset="0"/>
                <a:ea typeface="Open Sans" panose="020B0606030504020204" pitchFamily="34" charset="0"/>
                <a:cs typeface="Open Sans" panose="020B0606030504020204" pitchFamily="34" charset="0"/>
              </a:rPr>
              <a:t>производство.</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Производство машин и </a:t>
            </a:r>
            <a:r>
              <a:rPr lang="ru-RU" sz="1200" dirty="0" smtClean="0">
                <a:latin typeface="Open Sans" panose="020B0606030504020204" pitchFamily="34" charset="0"/>
                <a:ea typeface="Open Sans" panose="020B0606030504020204" pitchFamily="34" charset="0"/>
                <a:cs typeface="Open Sans" panose="020B0606030504020204" pitchFamily="34" charset="0"/>
              </a:rPr>
              <a:t>оборудования.</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Производство транспортных средств и </a:t>
            </a:r>
            <a:r>
              <a:rPr lang="ru-RU" sz="1200" dirty="0" smtClean="0">
                <a:latin typeface="Open Sans" panose="020B0606030504020204" pitchFamily="34" charset="0"/>
                <a:ea typeface="Open Sans" panose="020B0606030504020204" pitchFamily="34" charset="0"/>
                <a:cs typeface="Open Sans" panose="020B0606030504020204" pitchFamily="34" charset="0"/>
              </a:rPr>
              <a:t>оборудования.</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Производство </a:t>
            </a:r>
            <a:r>
              <a:rPr lang="ru-RU" sz="1200" dirty="0" smtClean="0">
                <a:latin typeface="Open Sans" panose="020B0606030504020204" pitchFamily="34" charset="0"/>
                <a:ea typeface="Open Sans" panose="020B0606030504020204" pitchFamily="34" charset="0"/>
                <a:cs typeface="Open Sans" panose="020B0606030504020204" pitchFamily="34" charset="0"/>
              </a:rPr>
              <a:t>мебели.</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Производство </a:t>
            </a:r>
            <a:r>
              <a:rPr lang="ru-RU" sz="1200" dirty="0" smtClean="0">
                <a:latin typeface="Open Sans" panose="020B0606030504020204" pitchFamily="34" charset="0"/>
                <a:ea typeface="Open Sans" panose="020B0606030504020204" pitchFamily="34" charset="0"/>
                <a:cs typeface="Open Sans" panose="020B0606030504020204" pitchFamily="34" charset="0"/>
              </a:rPr>
              <a:t>фундаментальных, цокольных</a:t>
            </a:r>
            <a:r>
              <a:rPr lang="ru-RU" sz="1200" dirty="0">
                <a:latin typeface="Open Sans" panose="020B0606030504020204" pitchFamily="34" charset="0"/>
                <a:ea typeface="Open Sans" panose="020B0606030504020204" pitchFamily="34" charset="0"/>
                <a:cs typeface="Open Sans" panose="020B0606030504020204" pitchFamily="34" charset="0"/>
              </a:rPr>
              <a:t>, стеновых </a:t>
            </a:r>
            <a:r>
              <a:rPr lang="ru-RU" sz="1200" dirty="0" smtClean="0">
                <a:latin typeface="Open Sans" panose="020B0606030504020204" pitchFamily="34" charset="0"/>
                <a:ea typeface="Open Sans" panose="020B0606030504020204" pitchFamily="34" charset="0"/>
                <a:cs typeface="Open Sans" panose="020B0606030504020204" pitchFamily="34" charset="0"/>
              </a:rPr>
              <a:t>блоков.</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Строительство завода по первичной </a:t>
            </a:r>
            <a:r>
              <a:rPr lang="ru-RU" sz="1200" dirty="0" smtClean="0">
                <a:latin typeface="Open Sans" panose="020B0606030504020204" pitchFamily="34" charset="0"/>
                <a:ea typeface="Open Sans" panose="020B0606030504020204" pitchFamily="34" charset="0"/>
                <a:cs typeface="Open Sans" panose="020B0606030504020204" pitchFamily="34" charset="0"/>
              </a:rPr>
              <a:t>переработке льна.</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Строительство завода по переработке древесных </a:t>
            </a:r>
            <a:r>
              <a:rPr lang="ru-RU" sz="1200" dirty="0" smtClean="0">
                <a:latin typeface="Open Sans" panose="020B0606030504020204" pitchFamily="34" charset="0"/>
                <a:ea typeface="Open Sans" panose="020B0606030504020204" pitchFamily="34" charset="0"/>
                <a:cs typeface="Open Sans" panose="020B0606030504020204" pitchFamily="34" charset="0"/>
              </a:rPr>
              <a:t>отходов.</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Прямоугольник 8"/>
          <p:cNvSpPr/>
          <p:nvPr/>
        </p:nvSpPr>
        <p:spPr>
          <a:xfrm>
            <a:off x="136700" y="5541259"/>
            <a:ext cx="5466931" cy="830997"/>
          </a:xfrm>
          <a:prstGeom prst="rect">
            <a:avLst/>
          </a:prstGeom>
        </p:spPr>
        <p:txBody>
          <a:bodyPr wrap="square">
            <a:spAutoFit/>
          </a:bodyPr>
          <a:lstStyle/>
          <a:p>
            <a:pPr marL="171450" indent="-171450">
              <a:buFont typeface="Arial" pitchFamily="34" charset="0"/>
              <a:buChar char="•"/>
            </a:pPr>
            <a:r>
              <a:rPr lang="ru-RU" sz="1200" dirty="0" smtClean="0">
                <a:latin typeface="Open Sans" pitchFamily="34" charset="0"/>
                <a:ea typeface="Open Sans" pitchFamily="34" charset="0"/>
                <a:cs typeface="Open Sans" pitchFamily="34" charset="0"/>
              </a:rPr>
              <a:t>Создание </a:t>
            </a:r>
            <a:r>
              <a:rPr lang="ru-RU" sz="1200" dirty="0">
                <a:latin typeface="Open Sans" pitchFamily="34" charset="0"/>
                <a:ea typeface="Open Sans" pitchFamily="34" charset="0"/>
                <a:cs typeface="Open Sans" pitchFamily="34" charset="0"/>
              </a:rPr>
              <a:t>туристического комплекса </a:t>
            </a:r>
            <a:r>
              <a:rPr lang="ru-RU" sz="1200" dirty="0" smtClean="0">
                <a:latin typeface="Open Sans" pitchFamily="34" charset="0"/>
                <a:ea typeface="Open Sans" pitchFamily="34" charset="0"/>
                <a:cs typeface="Open Sans" pitchFamily="34" charset="0"/>
              </a:rPr>
              <a:t>в селе Новоспасское Ельнинского муниципального округа Смоленской области</a:t>
            </a:r>
          </a:p>
          <a:p>
            <a:pPr marL="171450" indent="-171450">
              <a:buFont typeface="Arial" pitchFamily="34" charset="0"/>
              <a:buChar char="•"/>
            </a:pPr>
            <a:r>
              <a:rPr lang="ru-RU" sz="1200" dirty="0" smtClean="0">
                <a:latin typeface="Open Sans" pitchFamily="34" charset="0"/>
                <a:ea typeface="Open Sans" pitchFamily="34" charset="0"/>
                <a:cs typeface="Open Sans" pitchFamily="34" charset="0"/>
              </a:rPr>
              <a:t>Развитие кемпинга в деревне </a:t>
            </a:r>
            <a:r>
              <a:rPr lang="ru-RU" sz="1200" dirty="0" err="1" smtClean="0">
                <a:latin typeface="Open Sans" pitchFamily="34" charset="0"/>
                <a:ea typeface="Open Sans" pitchFamily="34" charset="0"/>
                <a:cs typeface="Open Sans" pitchFamily="34" charset="0"/>
              </a:rPr>
              <a:t>Коситчено</a:t>
            </a:r>
            <a:r>
              <a:rPr lang="ru-RU" sz="1200" dirty="0" smtClean="0">
                <a:latin typeface="Open Sans" pitchFamily="34" charset="0"/>
                <a:ea typeface="Open Sans" pitchFamily="34" charset="0"/>
                <a:cs typeface="Open Sans" pitchFamily="34" charset="0"/>
              </a:rPr>
              <a:t> Ельнинского муниципального округа Смоленской области</a:t>
            </a:r>
            <a:endParaRPr lang="ru-RU" sz="1200" dirty="0">
              <a:latin typeface="Open Sans" pitchFamily="34" charset="0"/>
              <a:ea typeface="Open Sans" pitchFamily="34" charset="0"/>
              <a:cs typeface="Open Sans" pitchFamily="34" charset="0"/>
            </a:endParaRPr>
          </a:p>
        </p:txBody>
      </p:sp>
      <p:sp>
        <p:nvSpPr>
          <p:cNvPr id="28" name="TextBox 27"/>
          <p:cNvSpPr txBox="1"/>
          <p:nvPr/>
        </p:nvSpPr>
        <p:spPr>
          <a:xfrm>
            <a:off x="897895" y="181133"/>
            <a:ext cx="1042273"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Ельнинский</a:t>
            </a:r>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униципальный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 округ</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6" name="Рисунок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7731" y="181133"/>
            <a:ext cx="597547" cy="741164"/>
          </a:xfrm>
          <a:prstGeom prst="rect">
            <a:avLst/>
          </a:prstGeom>
        </p:spPr>
      </p:pic>
      <p:pic>
        <p:nvPicPr>
          <p:cNvPr id="1026" name="Picture 2" descr="C:\Users\TEEMOS~1\AppData\Local\Temp\Rar$DI04.270\промышленность.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6700" y="3164754"/>
            <a:ext cx="1345218" cy="13962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TeemoshenkovaLN\Desktop\Инвестиционный паспорт 2023\от министерства 2\Логотип.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34" y="6558750"/>
            <a:ext cx="2796640" cy="983945"/>
          </a:xfrm>
          <a:prstGeom prst="rect">
            <a:avLst/>
          </a:prstGeom>
          <a:noFill/>
          <a:extLst>
            <a:ext uri="{909E8E84-426E-40DD-AFC4-6F175D3DCCD1}">
              <a14:hiddenFill xmlns:a14="http://schemas.microsoft.com/office/drawing/2010/main">
                <a:solidFill>
                  <a:srgbClr val="FFFFFF"/>
                </a:solidFill>
              </a14:hiddenFill>
            </a:ext>
          </a:extLst>
        </p:spPr>
      </p:pic>
      <p:pic>
        <p:nvPicPr>
          <p:cNvPr id="27" name="Рисунок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0726" y="181133"/>
            <a:ext cx="656737" cy="760651"/>
          </a:xfrm>
          <a:prstGeom prst="rect">
            <a:avLst/>
          </a:prstGeom>
        </p:spPr>
      </p:pic>
    </p:spTree>
    <p:extLst>
      <p:ext uri="{BB962C8B-B14F-4D97-AF65-F5344CB8AC3E}">
        <p14:creationId xmlns:p14="http://schemas.microsoft.com/office/powerpoint/2010/main" val="41855275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stretch>
            <a:fillRect/>
          </a:stretch>
        </p:blipFill>
        <p:spPr>
          <a:xfrm>
            <a:off x="0" y="156237"/>
            <a:ext cx="7559675" cy="768091"/>
          </a:xfrm>
          <a:prstGeom prst="rect">
            <a:avLst/>
          </a:prstGeom>
        </p:spPr>
      </p:pic>
      <p:sp>
        <p:nvSpPr>
          <p:cNvPr id="6" name="Прямоугольник 5"/>
          <p:cNvSpPr/>
          <p:nvPr/>
        </p:nvSpPr>
        <p:spPr>
          <a:xfrm>
            <a:off x="168965" y="355616"/>
            <a:ext cx="7195931" cy="369332"/>
          </a:xfrm>
          <a:prstGeom prst="rect">
            <a:avLst/>
          </a:prstGeom>
        </p:spPr>
        <p:txBody>
          <a:bodyPr wrap="square">
            <a:spAutoFit/>
          </a:bodyPr>
          <a:lstStyle/>
          <a:p>
            <a:pPr algn="ctr"/>
            <a:r>
              <a:rPr lang="ru-RU" dirty="0">
                <a:solidFill>
                  <a:schemeClr val="bg1"/>
                </a:solidFill>
                <a:latin typeface="Verdana" panose="020B0604030504040204" pitchFamily="34" charset="0"/>
                <a:ea typeface="Verdana" panose="020B0604030504040204" pitchFamily="34" charset="0"/>
                <a:cs typeface="Open Sans Semibold" panose="020B0706030804020204" pitchFamily="34" charset="0"/>
              </a:rPr>
              <a:t>ИНВЕСТИЦИОННАЯ КАРТА</a:t>
            </a:r>
          </a:p>
        </p:txBody>
      </p:sp>
      <p:pic>
        <p:nvPicPr>
          <p:cNvPr id="7" name="Picture 3" descr="C:\Users\TEEMOS~1\AppData\Local\Temp\Rar$DI08.012\Ельнинский р-н.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112" y="1023731"/>
            <a:ext cx="7056783" cy="4949686"/>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a:extLst>
              <a:ext uri="{FF2B5EF4-FFF2-40B4-BE49-F238E27FC236}">
                <a16:creationId xmlns:a16="http://schemas.microsoft.com/office/drawing/2014/main" id="{B2D7B279-F1A2-0DA6-031F-9CB87191622A}"/>
              </a:ext>
            </a:extLst>
          </p:cNvPr>
          <p:cNvPicPr>
            <a:picLocks noChangeAspect="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375228" y="6045414"/>
            <a:ext cx="494166" cy="511444"/>
          </a:xfrm>
          <a:prstGeom prst="rect">
            <a:avLst/>
          </a:prstGeom>
          <a:ln>
            <a:solidFill>
              <a:srgbClr val="5D7186"/>
            </a:solidFill>
          </a:ln>
        </p:spPr>
      </p:pic>
      <p:sp>
        <p:nvSpPr>
          <p:cNvPr id="9" name="TextBox 8"/>
          <p:cNvSpPr txBox="1"/>
          <p:nvPr/>
        </p:nvSpPr>
        <p:spPr>
          <a:xfrm>
            <a:off x="889133" y="6128479"/>
            <a:ext cx="1114408" cy="400110"/>
          </a:xfrm>
          <a:prstGeom prst="rect">
            <a:avLst/>
          </a:prstGeom>
          <a:noFill/>
        </p:spPr>
        <p:txBody>
          <a:bodyPr wrap="none" rtlCol="0">
            <a:spAutoFit/>
          </a:bodyPr>
          <a:lstStyle/>
          <a:p>
            <a:r>
              <a:rPr lang="ru-RU" sz="1000" dirty="0" smtClean="0">
                <a:latin typeface="Verdana" panose="020B0604030504040204" pitchFamily="34" charset="0"/>
                <a:ea typeface="Verdana" panose="020B0604030504040204" pitchFamily="34" charset="0"/>
              </a:rPr>
              <a:t>Площадки с/х</a:t>
            </a:r>
          </a:p>
          <a:p>
            <a:r>
              <a:rPr lang="ru-RU" sz="1000" dirty="0">
                <a:latin typeface="Verdana" panose="020B0604030504040204" pitchFamily="34" charset="0"/>
                <a:ea typeface="Verdana" panose="020B0604030504040204" pitchFamily="34" charset="0"/>
              </a:rPr>
              <a:t> </a:t>
            </a:r>
            <a:r>
              <a:rPr lang="ru-RU" sz="1000" dirty="0" smtClean="0">
                <a:latin typeface="Verdana" panose="020B0604030504040204" pitchFamily="34" charset="0"/>
                <a:ea typeface="Verdana" panose="020B0604030504040204" pitchFamily="34" charset="0"/>
              </a:rPr>
              <a:t>назначения</a:t>
            </a:r>
            <a:endParaRPr lang="ru-RU" sz="1000" dirty="0">
              <a:latin typeface="Verdana" panose="020B0604030504040204" pitchFamily="34" charset="0"/>
              <a:ea typeface="Verdana" panose="020B0604030504040204" pitchFamily="34" charset="0"/>
            </a:endParaRPr>
          </a:p>
        </p:txBody>
      </p:sp>
      <p:pic>
        <p:nvPicPr>
          <p:cNvPr id="10" name="Рисунок 9"/>
          <p:cNvPicPr>
            <a:picLocks noChangeAspect="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092892" y="6045414"/>
            <a:ext cx="529357" cy="529357"/>
          </a:xfrm>
          <a:prstGeom prst="rect">
            <a:avLst/>
          </a:prstGeom>
          <a:ln>
            <a:solidFill>
              <a:srgbClr val="00B050"/>
            </a:solidFill>
          </a:ln>
        </p:spPr>
      </p:pic>
      <p:sp>
        <p:nvSpPr>
          <p:cNvPr id="11" name="TextBox 10"/>
          <p:cNvSpPr txBox="1"/>
          <p:nvPr/>
        </p:nvSpPr>
        <p:spPr>
          <a:xfrm>
            <a:off x="2719900" y="6205423"/>
            <a:ext cx="1229824" cy="246221"/>
          </a:xfrm>
          <a:prstGeom prst="rect">
            <a:avLst/>
          </a:prstGeom>
          <a:noFill/>
        </p:spPr>
        <p:txBody>
          <a:bodyPr wrap="none" rtlCol="0">
            <a:spAutoFit/>
          </a:bodyPr>
          <a:lstStyle/>
          <a:p>
            <a:r>
              <a:rPr lang="ru-RU" sz="1000" dirty="0" smtClean="0">
                <a:latin typeface="Verdana" panose="020B0604030504040204" pitchFamily="34" charset="0"/>
                <a:ea typeface="Verdana" panose="020B0604030504040204" pitchFamily="34" charset="0"/>
              </a:rPr>
              <a:t>Туризм и отдых</a:t>
            </a:r>
            <a:endParaRPr lang="ru-RU" sz="1000" dirty="0">
              <a:latin typeface="Verdana" panose="020B0604030504040204" pitchFamily="34" charset="0"/>
              <a:ea typeface="Verdana" panose="020B0604030504040204" pitchFamily="34" charset="0"/>
            </a:endParaRPr>
          </a:p>
        </p:txBody>
      </p:sp>
      <p:pic>
        <p:nvPicPr>
          <p:cNvPr id="12" name="Рисунок 11"/>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063426" y="6045414"/>
            <a:ext cx="481127" cy="481127"/>
          </a:xfrm>
          <a:prstGeom prst="rect">
            <a:avLst/>
          </a:prstGeom>
          <a:ln w="12700">
            <a:solidFill>
              <a:schemeClr val="accent6">
                <a:lumMod val="75000"/>
              </a:schemeClr>
            </a:solidFill>
          </a:ln>
        </p:spPr>
      </p:pic>
      <p:sp>
        <p:nvSpPr>
          <p:cNvPr id="13" name="TextBox 12"/>
          <p:cNvSpPr txBox="1"/>
          <p:nvPr/>
        </p:nvSpPr>
        <p:spPr>
          <a:xfrm>
            <a:off x="4703579" y="6011026"/>
            <a:ext cx="1313180" cy="553998"/>
          </a:xfrm>
          <a:prstGeom prst="rect">
            <a:avLst/>
          </a:prstGeom>
          <a:noFill/>
        </p:spPr>
        <p:txBody>
          <a:bodyPr wrap="none" rtlCol="0">
            <a:spAutoFit/>
          </a:bodyPr>
          <a:lstStyle/>
          <a:p>
            <a:r>
              <a:rPr lang="ru-RU" sz="1000" dirty="0">
                <a:latin typeface="Verdana" panose="020B0604030504040204" pitchFamily="34" charset="0"/>
                <a:ea typeface="Verdana" panose="020B0604030504040204" pitchFamily="34" charset="0"/>
              </a:rPr>
              <a:t> </a:t>
            </a:r>
            <a:r>
              <a:rPr lang="ru-RU" sz="1000" dirty="0" smtClean="0">
                <a:latin typeface="Verdana" panose="020B0604030504040204" pitchFamily="34" charset="0"/>
                <a:ea typeface="Verdana" panose="020B0604030504040204" pitchFamily="34" charset="0"/>
              </a:rPr>
              <a:t>Площадки</a:t>
            </a:r>
            <a:br>
              <a:rPr lang="ru-RU" sz="1000" dirty="0" smtClean="0">
                <a:latin typeface="Verdana" panose="020B0604030504040204" pitchFamily="34" charset="0"/>
                <a:ea typeface="Verdana" panose="020B0604030504040204" pitchFamily="34" charset="0"/>
              </a:rPr>
            </a:br>
            <a:r>
              <a:rPr lang="ru-RU" sz="1000" dirty="0" smtClean="0">
                <a:latin typeface="Verdana" panose="020B0604030504040204" pitchFamily="34" charset="0"/>
                <a:ea typeface="Verdana" panose="020B0604030504040204" pitchFamily="34" charset="0"/>
              </a:rPr>
              <a:t> промышленного</a:t>
            </a:r>
          </a:p>
          <a:p>
            <a:r>
              <a:rPr lang="ru-RU" sz="1000" dirty="0" smtClean="0">
                <a:latin typeface="Verdana" panose="020B0604030504040204" pitchFamily="34" charset="0"/>
                <a:ea typeface="Verdana" panose="020B0604030504040204" pitchFamily="34" charset="0"/>
              </a:rPr>
              <a:t> назначения</a:t>
            </a:r>
            <a:endParaRPr lang="ru-RU" sz="1000" dirty="0">
              <a:latin typeface="Verdana" panose="020B0604030504040204" pitchFamily="34" charset="0"/>
              <a:ea typeface="Verdana" panose="020B0604030504040204" pitchFamily="34" charset="0"/>
            </a:endParaRPr>
          </a:p>
        </p:txBody>
      </p:sp>
      <p:pic>
        <p:nvPicPr>
          <p:cNvPr id="14" name="Рисунок 13">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3643388" y="2645300"/>
            <a:ext cx="247083" cy="255722"/>
          </a:xfrm>
          <a:prstGeom prst="rect">
            <a:avLst/>
          </a:prstGeom>
          <a:ln>
            <a:solidFill>
              <a:srgbClr val="5D7186"/>
            </a:solidFill>
          </a:ln>
        </p:spPr>
      </p:pic>
      <p:pic>
        <p:nvPicPr>
          <p:cNvPr id="15" name="Рисунок 14">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2545034" y="3583096"/>
            <a:ext cx="247083" cy="255722"/>
          </a:xfrm>
          <a:prstGeom prst="rect">
            <a:avLst/>
          </a:prstGeom>
          <a:ln>
            <a:solidFill>
              <a:srgbClr val="5D7186"/>
            </a:solidFill>
          </a:ln>
        </p:spPr>
      </p:pic>
      <p:pic>
        <p:nvPicPr>
          <p:cNvPr id="18" name="Рисунок 17">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3015147" y="3737369"/>
            <a:ext cx="247083" cy="255722"/>
          </a:xfrm>
          <a:prstGeom prst="rect">
            <a:avLst/>
          </a:prstGeom>
          <a:ln>
            <a:solidFill>
              <a:srgbClr val="5D7186"/>
            </a:solidFill>
          </a:ln>
        </p:spPr>
      </p:pic>
      <p:pic>
        <p:nvPicPr>
          <p:cNvPr id="20" name="Рисунок 19"/>
          <p:cNvPicPr>
            <a:picLocks noChangeAspect="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880150" y="3860752"/>
            <a:ext cx="264679" cy="264678"/>
          </a:xfrm>
          <a:prstGeom prst="rect">
            <a:avLst/>
          </a:prstGeom>
          <a:ln>
            <a:solidFill>
              <a:srgbClr val="00B050"/>
            </a:solidFill>
          </a:ln>
        </p:spPr>
      </p:pic>
      <p:pic>
        <p:nvPicPr>
          <p:cNvPr id="21" name="Рисунок 20"/>
          <p:cNvPicPr>
            <a:picLocks noChangeAspect="1"/>
          </p:cNvPicPr>
          <p:nvPr/>
        </p:nvPicPr>
        <p:blipFill>
          <a:blip r:embed="rId11"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165832" y="2965590"/>
            <a:ext cx="383475" cy="264678"/>
          </a:xfrm>
          <a:prstGeom prst="rect">
            <a:avLst/>
          </a:prstGeom>
          <a:ln w="12700">
            <a:solidFill>
              <a:schemeClr val="accent6">
                <a:lumMod val="75000"/>
              </a:schemeClr>
            </a:solidFill>
          </a:ln>
        </p:spPr>
      </p:pic>
      <p:pic>
        <p:nvPicPr>
          <p:cNvPr id="16" name="Рисунок 15"/>
          <p:cNvPicPr>
            <a:picLocks noChangeAspect="1"/>
          </p:cNvPicPr>
          <p:nvPr/>
        </p:nvPicPr>
        <p:blipFill>
          <a:blip r:embed="rId11"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336425" y="2380622"/>
            <a:ext cx="383475" cy="264678"/>
          </a:xfrm>
          <a:prstGeom prst="rect">
            <a:avLst/>
          </a:prstGeom>
          <a:ln w="12700">
            <a:solidFill>
              <a:schemeClr val="accent6">
                <a:lumMod val="75000"/>
              </a:schemeClr>
            </a:solidFill>
          </a:ln>
        </p:spPr>
      </p:pic>
      <p:pic>
        <p:nvPicPr>
          <p:cNvPr id="17" name="Рисунок 16"/>
          <p:cNvPicPr>
            <a:picLocks noChangeAspect="1"/>
          </p:cNvPicPr>
          <p:nvPr/>
        </p:nvPicPr>
        <p:blipFill>
          <a:blip r:embed="rId11"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112251" y="2700912"/>
            <a:ext cx="383475" cy="264678"/>
          </a:xfrm>
          <a:prstGeom prst="rect">
            <a:avLst/>
          </a:prstGeom>
          <a:ln w="12700">
            <a:solidFill>
              <a:schemeClr val="accent6">
                <a:lumMod val="75000"/>
              </a:schemeClr>
            </a:solidFill>
          </a:ln>
        </p:spPr>
      </p:pic>
      <p:pic>
        <p:nvPicPr>
          <p:cNvPr id="19" name="Рисунок 18"/>
          <p:cNvPicPr>
            <a:picLocks noChangeAspect="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303988" y="3748474"/>
            <a:ext cx="264679" cy="264678"/>
          </a:xfrm>
          <a:prstGeom prst="rect">
            <a:avLst/>
          </a:prstGeom>
          <a:ln>
            <a:solidFill>
              <a:srgbClr val="00B050"/>
            </a:solidFill>
          </a:ln>
        </p:spPr>
      </p:pic>
      <p:pic>
        <p:nvPicPr>
          <p:cNvPr id="23" name="Рисунок 22">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3449890" y="2582333"/>
            <a:ext cx="247083" cy="255722"/>
          </a:xfrm>
          <a:prstGeom prst="rect">
            <a:avLst/>
          </a:prstGeom>
          <a:ln>
            <a:solidFill>
              <a:srgbClr val="5D7186"/>
            </a:solidFill>
          </a:ln>
        </p:spPr>
      </p:pic>
      <p:pic>
        <p:nvPicPr>
          <p:cNvPr id="24" name="Рисунок 23"/>
          <p:cNvPicPr>
            <a:picLocks noChangeAspect="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52838" y="2965590"/>
            <a:ext cx="264679" cy="264678"/>
          </a:xfrm>
          <a:prstGeom prst="rect">
            <a:avLst/>
          </a:prstGeom>
          <a:ln>
            <a:solidFill>
              <a:srgbClr val="00B050"/>
            </a:solidFill>
          </a:ln>
        </p:spPr>
      </p:pic>
      <p:sp>
        <p:nvSpPr>
          <p:cNvPr id="27" name="Прямоугольник 26"/>
          <p:cNvSpPr/>
          <p:nvPr/>
        </p:nvSpPr>
        <p:spPr>
          <a:xfrm>
            <a:off x="7241627" y="7190343"/>
            <a:ext cx="318047" cy="369332"/>
          </a:xfrm>
          <a:prstGeom prst="rect">
            <a:avLst/>
          </a:prstGeom>
        </p:spPr>
        <p:txBody>
          <a:bodyPr wrap="square">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9</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2" name="Picture 2" descr="C:\Users\TeemoshenkovaLN\Desktop\Инвестиционный паспорт 2023\от министерства 2\Логотип.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34" y="6653048"/>
            <a:ext cx="2796640" cy="889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8030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1">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Тема1" id="{76ACE975-9A0E-46ED-B060-E25514D4A65A}" vid="{C982A248-DE85-4D5D-87D8-D0DF12D3D342}"/>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Aspect</Template>
  <TotalTime>18315</TotalTime>
  <Words>3084</Words>
  <Application>Microsoft Office PowerPoint</Application>
  <PresentationFormat>Произвольный</PresentationFormat>
  <Paragraphs>821</Paragraphs>
  <Slides>31</Slides>
  <Notes>19</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31</vt:i4>
      </vt:variant>
    </vt:vector>
  </HeadingPairs>
  <TitlesOfParts>
    <vt:vector size="41" baseType="lpstr">
      <vt:lpstr>Arial</vt:lpstr>
      <vt:lpstr>Calibri</vt:lpstr>
      <vt:lpstr>Calibri Light</vt:lpstr>
      <vt:lpstr>Open Sans</vt:lpstr>
      <vt:lpstr>Open Sans Semibold</vt:lpstr>
      <vt:lpstr>Symbol</vt:lpstr>
      <vt:lpstr>Times New Roman</vt:lpstr>
      <vt:lpstr>Verdana</vt:lpstr>
      <vt:lpstr>Тема Office</vt:lpstr>
      <vt:lpstr>Тема1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dc:creator>
  <cp:lastModifiedBy>Козлова Т_В</cp:lastModifiedBy>
  <cp:revision>1935</cp:revision>
  <cp:lastPrinted>2024-06-24T07:51:09Z</cp:lastPrinted>
  <dcterms:created xsi:type="dcterms:W3CDTF">2017-05-10T15:02:08Z</dcterms:created>
  <dcterms:modified xsi:type="dcterms:W3CDTF">2026-07-20T14:02:43Z</dcterms:modified>
</cp:coreProperties>
</file>