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71" r:id="rId2"/>
    <p:sldId id="257" r:id="rId3"/>
    <p:sldId id="258" r:id="rId4"/>
    <p:sldId id="260" r:id="rId5"/>
    <p:sldId id="281" r:id="rId6"/>
    <p:sldId id="259" r:id="rId7"/>
    <p:sldId id="269" r:id="rId8"/>
    <p:sldId id="264" r:id="rId9"/>
    <p:sldId id="266" r:id="rId10"/>
    <p:sldId id="265" r:id="rId11"/>
    <p:sldId id="263" r:id="rId12"/>
    <p:sldId id="270" r:id="rId13"/>
    <p:sldId id="262" r:id="rId14"/>
    <p:sldId id="280" r:id="rId15"/>
    <p:sldId id="273" r:id="rId16"/>
    <p:sldId id="275" r:id="rId17"/>
    <p:sldId id="276" r:id="rId18"/>
    <p:sldId id="268" r:id="rId19"/>
    <p:sldId id="282" r:id="rId20"/>
    <p:sldId id="267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2C7"/>
    <a:srgbClr val="CEBBFD"/>
    <a:srgbClr val="CFC9FB"/>
    <a:srgbClr val="A29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669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DDF82-9F82-4DF3-898C-A7CF0393308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57E170A-5708-4A83-9F35-59292D6E753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Количество заявлений в ПК Катарсис = количеству заявлений на ЕЦП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095AE32-5B41-4C39-9BE5-F4D6DB73D92B}" type="parTrans" cxnId="{5A898454-E286-4682-BF70-68A2207F9B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276B929-17B8-49D4-945C-F2A2AA69F3BE}" type="sibTrans" cxnId="{5A898454-E286-4682-BF70-68A2207F9B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7ECFB03-2158-4AA2-BC8E-B7969D345F6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«&lt;»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1A810C-5C72-4517-9705-2AC734DD76BA}" type="parTrans" cxnId="{7185996B-0E59-4D47-ACA2-C4560AF5754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757DCCD-E9F8-415E-A22A-15AEA9596919}" type="sibTrans" cxnId="{7185996B-0E59-4D47-ACA2-C4560AF5754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2A2AEB0-4533-4E29-8E9B-E6E59A15BBD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Занести вручную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D29DD7D-D056-41E1-8CDE-BD1BD5A19D26}" type="parTrans" cxnId="{7880176B-F93F-43B0-8C59-3F625FE51BE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E62F6FF-C4A7-4A30-8798-2AE3BE7FBCC6}" type="sibTrans" cxnId="{7880176B-F93F-43B0-8C59-3F625FE51BE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7397020-111F-4096-B6CC-0CF189FBBD0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«&gt;»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2893E29-39F9-4CA3-B2C7-7A3333362FFC}" type="parTrans" cxnId="{9EFA462B-3C33-46B4-96B4-4D841CDF3CA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263A5F-E118-43C4-B19F-5867900CD29F}" type="sibTrans" cxnId="{9EFA462B-3C33-46B4-96B4-4D841CDF3CA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01120BF-4F62-43EE-BF27-E463FE7AAAB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Удалить дубликаты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A2C178-CA2C-48A6-BC4C-66FA0BBAA107}" type="parTrans" cxnId="{DC4BA241-3530-4C28-AD6A-12EDCB2DDC8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A8F24ED-C377-4B96-9022-2C3F803E5465}" type="sibTrans" cxnId="{DC4BA241-3530-4C28-AD6A-12EDCB2DDC8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E03FD5-3ECE-4323-AC28-A68104CB6D27}" type="pres">
      <dgm:prSet presAssocID="{89BDDF82-9F82-4DF3-898C-A7CF039330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6B8639-7F16-40CD-BFAB-4C32B55F2412}" type="pres">
      <dgm:prSet presAssocID="{E57E170A-5708-4A83-9F35-59292D6E7539}" presName="hierRoot1" presStyleCnt="0"/>
      <dgm:spPr/>
    </dgm:pt>
    <dgm:pt modelId="{82D66086-AF26-4E40-A831-246ADBD3442A}" type="pres">
      <dgm:prSet presAssocID="{E57E170A-5708-4A83-9F35-59292D6E7539}" presName="composite" presStyleCnt="0"/>
      <dgm:spPr/>
    </dgm:pt>
    <dgm:pt modelId="{22BB20C3-02CA-4133-B661-A128EDB44B3C}" type="pres">
      <dgm:prSet presAssocID="{E57E170A-5708-4A83-9F35-59292D6E7539}" presName="background" presStyleLbl="node0" presStyleIdx="0" presStyleCnt="1"/>
      <dgm:spPr/>
    </dgm:pt>
    <dgm:pt modelId="{9AFF3293-8A69-4FC3-98ED-EBB05933D807}" type="pres">
      <dgm:prSet presAssocID="{E57E170A-5708-4A83-9F35-59292D6E7539}" presName="text" presStyleLbl="fgAcc0" presStyleIdx="0" presStyleCnt="1" custScaleX="130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9AC08-C34C-48D2-A544-D779251F5753}" type="pres">
      <dgm:prSet presAssocID="{E57E170A-5708-4A83-9F35-59292D6E7539}" presName="hierChild2" presStyleCnt="0"/>
      <dgm:spPr/>
    </dgm:pt>
    <dgm:pt modelId="{8C59F881-B634-44AF-A420-6A20144755FF}" type="pres">
      <dgm:prSet presAssocID="{8C1A810C-5C72-4517-9705-2AC734DD76B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5DE8B4A-6F1E-4F69-ADDD-44FBF54FADC5}" type="pres">
      <dgm:prSet presAssocID="{87ECFB03-2158-4AA2-BC8E-B7969D345F61}" presName="hierRoot2" presStyleCnt="0"/>
      <dgm:spPr/>
    </dgm:pt>
    <dgm:pt modelId="{13340066-E489-4E09-90DA-DEDC7ECEF1D1}" type="pres">
      <dgm:prSet presAssocID="{87ECFB03-2158-4AA2-BC8E-B7969D345F61}" presName="composite2" presStyleCnt="0"/>
      <dgm:spPr/>
    </dgm:pt>
    <dgm:pt modelId="{CD3C2D32-C544-4F51-A5A4-97825DAD71C3}" type="pres">
      <dgm:prSet presAssocID="{87ECFB03-2158-4AA2-BC8E-B7969D345F61}" presName="background2" presStyleLbl="node2" presStyleIdx="0" presStyleCnt="2"/>
      <dgm:spPr/>
    </dgm:pt>
    <dgm:pt modelId="{FED2E7D4-5C00-44B7-BD5E-EEC659868578}" type="pres">
      <dgm:prSet presAssocID="{87ECFB03-2158-4AA2-BC8E-B7969D345F6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D2EFE-1C72-40E3-848A-173817B9AB00}" type="pres">
      <dgm:prSet presAssocID="{87ECFB03-2158-4AA2-BC8E-B7969D345F61}" presName="hierChild3" presStyleCnt="0"/>
      <dgm:spPr/>
    </dgm:pt>
    <dgm:pt modelId="{02C7BF57-AED0-4A36-857C-27BC81DAA454}" type="pres">
      <dgm:prSet presAssocID="{CD29DD7D-D056-41E1-8CDE-BD1BD5A19D2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8360230-2F28-4F6F-A185-1F169F37C7CA}" type="pres">
      <dgm:prSet presAssocID="{B2A2AEB0-4533-4E29-8E9B-E6E59A15BBD4}" presName="hierRoot3" presStyleCnt="0"/>
      <dgm:spPr/>
    </dgm:pt>
    <dgm:pt modelId="{E4AEAB1E-81DD-4A46-99BF-67FCAAB2417E}" type="pres">
      <dgm:prSet presAssocID="{B2A2AEB0-4533-4E29-8E9B-E6E59A15BBD4}" presName="composite3" presStyleCnt="0"/>
      <dgm:spPr/>
    </dgm:pt>
    <dgm:pt modelId="{0534F1C9-48BC-4238-92FE-90856BD21576}" type="pres">
      <dgm:prSet presAssocID="{B2A2AEB0-4533-4E29-8E9B-E6E59A15BBD4}" presName="background3" presStyleLbl="node3" presStyleIdx="0" presStyleCnt="2"/>
      <dgm:spPr/>
    </dgm:pt>
    <dgm:pt modelId="{36D00B84-9392-426E-9554-1BE99F5A60B8}" type="pres">
      <dgm:prSet presAssocID="{B2A2AEB0-4533-4E29-8E9B-E6E59A15BBD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F7B570-9F87-4189-A74F-3985F8A594FD}" type="pres">
      <dgm:prSet presAssocID="{B2A2AEB0-4533-4E29-8E9B-E6E59A15BBD4}" presName="hierChild4" presStyleCnt="0"/>
      <dgm:spPr/>
    </dgm:pt>
    <dgm:pt modelId="{96B77115-62AB-4770-8E37-0F8768C16C5B}" type="pres">
      <dgm:prSet presAssocID="{02893E29-39F9-4CA3-B2C7-7A3333362FF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2481A4A-A52D-44E7-8526-AA0F8F346A94}" type="pres">
      <dgm:prSet presAssocID="{97397020-111F-4096-B6CC-0CF189FBBD01}" presName="hierRoot2" presStyleCnt="0"/>
      <dgm:spPr/>
    </dgm:pt>
    <dgm:pt modelId="{9221B829-3116-4F05-B4C5-176367695EC7}" type="pres">
      <dgm:prSet presAssocID="{97397020-111F-4096-B6CC-0CF189FBBD01}" presName="composite2" presStyleCnt="0"/>
      <dgm:spPr/>
    </dgm:pt>
    <dgm:pt modelId="{8A969BB9-CE63-4CD3-AD9C-5E0410FF369B}" type="pres">
      <dgm:prSet presAssocID="{97397020-111F-4096-B6CC-0CF189FBBD01}" presName="background2" presStyleLbl="node2" presStyleIdx="1" presStyleCnt="2"/>
      <dgm:spPr/>
    </dgm:pt>
    <dgm:pt modelId="{56BD0A48-7686-4DC8-8A67-9D943AC0AA6B}" type="pres">
      <dgm:prSet presAssocID="{97397020-111F-4096-B6CC-0CF189FBBD0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595BC1-7494-47DF-8568-303C548555E8}" type="pres">
      <dgm:prSet presAssocID="{97397020-111F-4096-B6CC-0CF189FBBD01}" presName="hierChild3" presStyleCnt="0"/>
      <dgm:spPr/>
    </dgm:pt>
    <dgm:pt modelId="{839A4209-9CE6-4197-AF10-B91DA280569F}" type="pres">
      <dgm:prSet presAssocID="{94A2C178-CA2C-48A6-BC4C-66FA0BBAA10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A37A996-F5E9-4724-8AF0-0A9CCDD22FD5}" type="pres">
      <dgm:prSet presAssocID="{C01120BF-4F62-43EE-BF27-E463FE7AAAB0}" presName="hierRoot3" presStyleCnt="0"/>
      <dgm:spPr/>
    </dgm:pt>
    <dgm:pt modelId="{423D2262-684C-4B38-96B8-0C64C95A3BFF}" type="pres">
      <dgm:prSet presAssocID="{C01120BF-4F62-43EE-BF27-E463FE7AAAB0}" presName="composite3" presStyleCnt="0"/>
      <dgm:spPr/>
    </dgm:pt>
    <dgm:pt modelId="{BBE7AEB6-AC45-48DD-BC26-50F41EA04468}" type="pres">
      <dgm:prSet presAssocID="{C01120BF-4F62-43EE-BF27-E463FE7AAAB0}" presName="background3" presStyleLbl="node3" presStyleIdx="1" presStyleCnt="2"/>
      <dgm:spPr/>
    </dgm:pt>
    <dgm:pt modelId="{4403C654-92A7-48B1-981A-3848B83BDFBF}" type="pres">
      <dgm:prSet presAssocID="{C01120BF-4F62-43EE-BF27-E463FE7AAAB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58CE9-710E-4DB0-A352-17D4CFE75140}" type="pres">
      <dgm:prSet presAssocID="{C01120BF-4F62-43EE-BF27-E463FE7AAAB0}" presName="hierChild4" presStyleCnt="0"/>
      <dgm:spPr/>
    </dgm:pt>
  </dgm:ptLst>
  <dgm:cxnLst>
    <dgm:cxn modelId="{DC4BA241-3530-4C28-AD6A-12EDCB2DDC8D}" srcId="{97397020-111F-4096-B6CC-0CF189FBBD01}" destId="{C01120BF-4F62-43EE-BF27-E463FE7AAAB0}" srcOrd="0" destOrd="0" parTransId="{94A2C178-CA2C-48A6-BC4C-66FA0BBAA107}" sibTransId="{8A8F24ED-C377-4B96-9022-2C3F803E5465}"/>
    <dgm:cxn modelId="{66856A33-B76E-4FC4-A2BE-6BE9208279B3}" type="presOf" srcId="{87ECFB03-2158-4AA2-BC8E-B7969D345F61}" destId="{FED2E7D4-5C00-44B7-BD5E-EEC659868578}" srcOrd="0" destOrd="0" presId="urn:microsoft.com/office/officeart/2005/8/layout/hierarchy1"/>
    <dgm:cxn modelId="{AFAB5CA1-2800-4B1D-962A-97BD7306F536}" type="presOf" srcId="{89BDDF82-9F82-4DF3-898C-A7CF0393308C}" destId="{E9E03FD5-3ECE-4323-AC28-A68104CB6D27}" srcOrd="0" destOrd="0" presId="urn:microsoft.com/office/officeart/2005/8/layout/hierarchy1"/>
    <dgm:cxn modelId="{9EFA462B-3C33-46B4-96B4-4D841CDF3CA5}" srcId="{E57E170A-5708-4A83-9F35-59292D6E7539}" destId="{97397020-111F-4096-B6CC-0CF189FBBD01}" srcOrd="1" destOrd="0" parTransId="{02893E29-39F9-4CA3-B2C7-7A3333362FFC}" sibTransId="{1D263A5F-E118-43C4-B19F-5867900CD29F}"/>
    <dgm:cxn modelId="{0B9B6CC6-57BD-4895-9599-39CB2961F21D}" type="presOf" srcId="{E57E170A-5708-4A83-9F35-59292D6E7539}" destId="{9AFF3293-8A69-4FC3-98ED-EBB05933D807}" srcOrd="0" destOrd="0" presId="urn:microsoft.com/office/officeart/2005/8/layout/hierarchy1"/>
    <dgm:cxn modelId="{5A898454-E286-4682-BF70-68A2207F9B5E}" srcId="{89BDDF82-9F82-4DF3-898C-A7CF0393308C}" destId="{E57E170A-5708-4A83-9F35-59292D6E7539}" srcOrd="0" destOrd="0" parTransId="{1095AE32-5B41-4C39-9BE5-F4D6DB73D92B}" sibTransId="{A276B929-17B8-49D4-945C-F2A2AA69F3BE}"/>
    <dgm:cxn modelId="{7185996B-0E59-4D47-ACA2-C4560AF57542}" srcId="{E57E170A-5708-4A83-9F35-59292D6E7539}" destId="{87ECFB03-2158-4AA2-BC8E-B7969D345F61}" srcOrd="0" destOrd="0" parTransId="{8C1A810C-5C72-4517-9705-2AC734DD76BA}" sibTransId="{D757DCCD-E9F8-415E-A22A-15AEA9596919}"/>
    <dgm:cxn modelId="{1EEADA15-FAD3-4372-B568-C32C005DAF51}" type="presOf" srcId="{B2A2AEB0-4533-4E29-8E9B-E6E59A15BBD4}" destId="{36D00B84-9392-426E-9554-1BE99F5A60B8}" srcOrd="0" destOrd="0" presId="urn:microsoft.com/office/officeart/2005/8/layout/hierarchy1"/>
    <dgm:cxn modelId="{84176666-66A5-4B42-AFEC-304BFD931B3C}" type="presOf" srcId="{8C1A810C-5C72-4517-9705-2AC734DD76BA}" destId="{8C59F881-B634-44AF-A420-6A20144755FF}" srcOrd="0" destOrd="0" presId="urn:microsoft.com/office/officeart/2005/8/layout/hierarchy1"/>
    <dgm:cxn modelId="{7880176B-F93F-43B0-8C59-3F625FE51BE8}" srcId="{87ECFB03-2158-4AA2-BC8E-B7969D345F61}" destId="{B2A2AEB0-4533-4E29-8E9B-E6E59A15BBD4}" srcOrd="0" destOrd="0" parTransId="{CD29DD7D-D056-41E1-8CDE-BD1BD5A19D26}" sibTransId="{EE62F6FF-C4A7-4A30-8798-2AE3BE7FBCC6}"/>
    <dgm:cxn modelId="{04F89465-72D2-48DC-8A73-A9E35F654254}" type="presOf" srcId="{02893E29-39F9-4CA3-B2C7-7A3333362FFC}" destId="{96B77115-62AB-4770-8E37-0F8768C16C5B}" srcOrd="0" destOrd="0" presId="urn:microsoft.com/office/officeart/2005/8/layout/hierarchy1"/>
    <dgm:cxn modelId="{2AABA5CD-5502-4D00-A53E-902025BDF7C2}" type="presOf" srcId="{94A2C178-CA2C-48A6-BC4C-66FA0BBAA107}" destId="{839A4209-9CE6-4197-AF10-B91DA280569F}" srcOrd="0" destOrd="0" presId="urn:microsoft.com/office/officeart/2005/8/layout/hierarchy1"/>
    <dgm:cxn modelId="{B5ECC731-18EA-4EB6-8578-3EED54C7A73F}" type="presOf" srcId="{CD29DD7D-D056-41E1-8CDE-BD1BD5A19D26}" destId="{02C7BF57-AED0-4A36-857C-27BC81DAA454}" srcOrd="0" destOrd="0" presId="urn:microsoft.com/office/officeart/2005/8/layout/hierarchy1"/>
    <dgm:cxn modelId="{DB3DF073-5D1D-4799-B15C-B7F1F0CE7ACE}" type="presOf" srcId="{97397020-111F-4096-B6CC-0CF189FBBD01}" destId="{56BD0A48-7686-4DC8-8A67-9D943AC0AA6B}" srcOrd="0" destOrd="0" presId="urn:microsoft.com/office/officeart/2005/8/layout/hierarchy1"/>
    <dgm:cxn modelId="{15761763-0578-4E6D-A5ED-4AE406565FB8}" type="presOf" srcId="{C01120BF-4F62-43EE-BF27-E463FE7AAAB0}" destId="{4403C654-92A7-48B1-981A-3848B83BDFBF}" srcOrd="0" destOrd="0" presId="urn:microsoft.com/office/officeart/2005/8/layout/hierarchy1"/>
    <dgm:cxn modelId="{DDBF92B8-8065-4B0A-9D29-335C01648A63}" type="presParOf" srcId="{E9E03FD5-3ECE-4323-AC28-A68104CB6D27}" destId="{C46B8639-7F16-40CD-BFAB-4C32B55F2412}" srcOrd="0" destOrd="0" presId="urn:microsoft.com/office/officeart/2005/8/layout/hierarchy1"/>
    <dgm:cxn modelId="{4A539278-0199-4930-83CC-E5604D119C71}" type="presParOf" srcId="{C46B8639-7F16-40CD-BFAB-4C32B55F2412}" destId="{82D66086-AF26-4E40-A831-246ADBD3442A}" srcOrd="0" destOrd="0" presId="urn:microsoft.com/office/officeart/2005/8/layout/hierarchy1"/>
    <dgm:cxn modelId="{42DCEE70-B259-4A42-9635-52616035B140}" type="presParOf" srcId="{82D66086-AF26-4E40-A831-246ADBD3442A}" destId="{22BB20C3-02CA-4133-B661-A128EDB44B3C}" srcOrd="0" destOrd="0" presId="urn:microsoft.com/office/officeart/2005/8/layout/hierarchy1"/>
    <dgm:cxn modelId="{F0A4B287-AFF8-4B56-9A9F-13D6A07BA801}" type="presParOf" srcId="{82D66086-AF26-4E40-A831-246ADBD3442A}" destId="{9AFF3293-8A69-4FC3-98ED-EBB05933D807}" srcOrd="1" destOrd="0" presId="urn:microsoft.com/office/officeart/2005/8/layout/hierarchy1"/>
    <dgm:cxn modelId="{262F9AB1-C0CB-4214-8039-202860AA2CA8}" type="presParOf" srcId="{C46B8639-7F16-40CD-BFAB-4C32B55F2412}" destId="{04F9AC08-C34C-48D2-A544-D779251F5753}" srcOrd="1" destOrd="0" presId="urn:microsoft.com/office/officeart/2005/8/layout/hierarchy1"/>
    <dgm:cxn modelId="{B278417A-8B7B-4FB3-BDDD-E3CF6718CBCC}" type="presParOf" srcId="{04F9AC08-C34C-48D2-A544-D779251F5753}" destId="{8C59F881-B634-44AF-A420-6A20144755FF}" srcOrd="0" destOrd="0" presId="urn:microsoft.com/office/officeart/2005/8/layout/hierarchy1"/>
    <dgm:cxn modelId="{5F346433-9B5D-41FC-9D1C-A032CCEA3BE7}" type="presParOf" srcId="{04F9AC08-C34C-48D2-A544-D779251F5753}" destId="{25DE8B4A-6F1E-4F69-ADDD-44FBF54FADC5}" srcOrd="1" destOrd="0" presId="urn:microsoft.com/office/officeart/2005/8/layout/hierarchy1"/>
    <dgm:cxn modelId="{091B0A8F-49F9-40A4-AC98-4383A488F4DB}" type="presParOf" srcId="{25DE8B4A-6F1E-4F69-ADDD-44FBF54FADC5}" destId="{13340066-E489-4E09-90DA-DEDC7ECEF1D1}" srcOrd="0" destOrd="0" presId="urn:microsoft.com/office/officeart/2005/8/layout/hierarchy1"/>
    <dgm:cxn modelId="{98AB9A83-000F-4F18-9CEB-70F642C9651E}" type="presParOf" srcId="{13340066-E489-4E09-90DA-DEDC7ECEF1D1}" destId="{CD3C2D32-C544-4F51-A5A4-97825DAD71C3}" srcOrd="0" destOrd="0" presId="urn:microsoft.com/office/officeart/2005/8/layout/hierarchy1"/>
    <dgm:cxn modelId="{AC2DFE6B-B142-4C47-8D69-EDDDEE91A7F6}" type="presParOf" srcId="{13340066-E489-4E09-90DA-DEDC7ECEF1D1}" destId="{FED2E7D4-5C00-44B7-BD5E-EEC659868578}" srcOrd="1" destOrd="0" presId="urn:microsoft.com/office/officeart/2005/8/layout/hierarchy1"/>
    <dgm:cxn modelId="{441F2D52-E6E0-4CFB-AFF6-9D8F38C47B82}" type="presParOf" srcId="{25DE8B4A-6F1E-4F69-ADDD-44FBF54FADC5}" destId="{8F9D2EFE-1C72-40E3-848A-173817B9AB00}" srcOrd="1" destOrd="0" presId="urn:microsoft.com/office/officeart/2005/8/layout/hierarchy1"/>
    <dgm:cxn modelId="{F289AC13-B88C-40F7-97E2-3B75067F7A1D}" type="presParOf" srcId="{8F9D2EFE-1C72-40E3-848A-173817B9AB00}" destId="{02C7BF57-AED0-4A36-857C-27BC81DAA454}" srcOrd="0" destOrd="0" presId="urn:microsoft.com/office/officeart/2005/8/layout/hierarchy1"/>
    <dgm:cxn modelId="{764ED30C-0DE6-43E1-BAD1-2B4C28783C7F}" type="presParOf" srcId="{8F9D2EFE-1C72-40E3-848A-173817B9AB00}" destId="{28360230-2F28-4F6F-A185-1F169F37C7CA}" srcOrd="1" destOrd="0" presId="urn:microsoft.com/office/officeart/2005/8/layout/hierarchy1"/>
    <dgm:cxn modelId="{EB72C308-7943-4FB0-A07E-16F4484A30AE}" type="presParOf" srcId="{28360230-2F28-4F6F-A185-1F169F37C7CA}" destId="{E4AEAB1E-81DD-4A46-99BF-67FCAAB2417E}" srcOrd="0" destOrd="0" presId="urn:microsoft.com/office/officeart/2005/8/layout/hierarchy1"/>
    <dgm:cxn modelId="{D125F4F6-E91F-4C14-BF1A-91BE9FA35EC3}" type="presParOf" srcId="{E4AEAB1E-81DD-4A46-99BF-67FCAAB2417E}" destId="{0534F1C9-48BC-4238-92FE-90856BD21576}" srcOrd="0" destOrd="0" presId="urn:microsoft.com/office/officeart/2005/8/layout/hierarchy1"/>
    <dgm:cxn modelId="{FFEAD025-0D97-4036-A9A8-74892CD8EC35}" type="presParOf" srcId="{E4AEAB1E-81DD-4A46-99BF-67FCAAB2417E}" destId="{36D00B84-9392-426E-9554-1BE99F5A60B8}" srcOrd="1" destOrd="0" presId="urn:microsoft.com/office/officeart/2005/8/layout/hierarchy1"/>
    <dgm:cxn modelId="{A2D2C229-2F88-4965-A470-8EE9A974388C}" type="presParOf" srcId="{28360230-2F28-4F6F-A185-1F169F37C7CA}" destId="{DEF7B570-9F87-4189-A74F-3985F8A594FD}" srcOrd="1" destOrd="0" presId="urn:microsoft.com/office/officeart/2005/8/layout/hierarchy1"/>
    <dgm:cxn modelId="{45F0B613-903F-4018-9078-3718D96CF968}" type="presParOf" srcId="{04F9AC08-C34C-48D2-A544-D779251F5753}" destId="{96B77115-62AB-4770-8E37-0F8768C16C5B}" srcOrd="2" destOrd="0" presId="urn:microsoft.com/office/officeart/2005/8/layout/hierarchy1"/>
    <dgm:cxn modelId="{F88C1E54-C3CF-4FF4-8681-6A85E27B0EFF}" type="presParOf" srcId="{04F9AC08-C34C-48D2-A544-D779251F5753}" destId="{82481A4A-A52D-44E7-8526-AA0F8F346A94}" srcOrd="3" destOrd="0" presId="urn:microsoft.com/office/officeart/2005/8/layout/hierarchy1"/>
    <dgm:cxn modelId="{BEA2BED0-B59A-45E9-B293-4BC2A55C5614}" type="presParOf" srcId="{82481A4A-A52D-44E7-8526-AA0F8F346A94}" destId="{9221B829-3116-4F05-B4C5-176367695EC7}" srcOrd="0" destOrd="0" presId="urn:microsoft.com/office/officeart/2005/8/layout/hierarchy1"/>
    <dgm:cxn modelId="{A054707E-1194-4912-90C1-DAC1EA8B3000}" type="presParOf" srcId="{9221B829-3116-4F05-B4C5-176367695EC7}" destId="{8A969BB9-CE63-4CD3-AD9C-5E0410FF369B}" srcOrd="0" destOrd="0" presId="urn:microsoft.com/office/officeart/2005/8/layout/hierarchy1"/>
    <dgm:cxn modelId="{8AAC0ECA-03B9-42B7-9C05-AA89AAB49E7F}" type="presParOf" srcId="{9221B829-3116-4F05-B4C5-176367695EC7}" destId="{56BD0A48-7686-4DC8-8A67-9D943AC0AA6B}" srcOrd="1" destOrd="0" presId="urn:microsoft.com/office/officeart/2005/8/layout/hierarchy1"/>
    <dgm:cxn modelId="{AB38A280-68AB-4B5B-9362-6E6D9B3352E6}" type="presParOf" srcId="{82481A4A-A52D-44E7-8526-AA0F8F346A94}" destId="{90595BC1-7494-47DF-8568-303C548555E8}" srcOrd="1" destOrd="0" presId="urn:microsoft.com/office/officeart/2005/8/layout/hierarchy1"/>
    <dgm:cxn modelId="{D2C02CEC-A51C-4748-88D5-5E44D446822A}" type="presParOf" srcId="{90595BC1-7494-47DF-8568-303C548555E8}" destId="{839A4209-9CE6-4197-AF10-B91DA280569F}" srcOrd="0" destOrd="0" presId="urn:microsoft.com/office/officeart/2005/8/layout/hierarchy1"/>
    <dgm:cxn modelId="{97070796-8369-4A5E-BE4B-17AE7B2E8990}" type="presParOf" srcId="{90595BC1-7494-47DF-8568-303C548555E8}" destId="{9A37A996-F5E9-4724-8AF0-0A9CCDD22FD5}" srcOrd="1" destOrd="0" presId="urn:microsoft.com/office/officeart/2005/8/layout/hierarchy1"/>
    <dgm:cxn modelId="{C48C7BB4-A5CE-4D62-B216-5564B99D83B2}" type="presParOf" srcId="{9A37A996-F5E9-4724-8AF0-0A9CCDD22FD5}" destId="{423D2262-684C-4B38-96B8-0C64C95A3BFF}" srcOrd="0" destOrd="0" presId="urn:microsoft.com/office/officeart/2005/8/layout/hierarchy1"/>
    <dgm:cxn modelId="{917BC07C-B614-4329-ABA8-7399C36A2E45}" type="presParOf" srcId="{423D2262-684C-4B38-96B8-0C64C95A3BFF}" destId="{BBE7AEB6-AC45-48DD-BC26-50F41EA04468}" srcOrd="0" destOrd="0" presId="urn:microsoft.com/office/officeart/2005/8/layout/hierarchy1"/>
    <dgm:cxn modelId="{2543CFCF-B7A0-4E12-9D8F-1972296C8A0D}" type="presParOf" srcId="{423D2262-684C-4B38-96B8-0C64C95A3BFF}" destId="{4403C654-92A7-48B1-981A-3848B83BDFBF}" srcOrd="1" destOrd="0" presId="urn:microsoft.com/office/officeart/2005/8/layout/hierarchy1"/>
    <dgm:cxn modelId="{4C6C6365-68F4-4441-9CC3-D8CC33AD19C4}" type="presParOf" srcId="{9A37A996-F5E9-4724-8AF0-0A9CCDD22FD5}" destId="{24358CE9-710E-4DB0-A352-17D4CFE75140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A4209-9CE6-4197-AF10-B91DA280569F}">
      <dsp:nvSpPr>
        <dsp:cNvPr id="0" name=""/>
        <dsp:cNvSpPr/>
      </dsp:nvSpPr>
      <dsp:spPr>
        <a:xfrm>
          <a:off x="4812877" y="2626513"/>
          <a:ext cx="91440" cy="489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03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77115-62AB-4770-8E37-0F8768C16C5B}">
      <dsp:nvSpPr>
        <dsp:cNvPr id="0" name=""/>
        <dsp:cNvSpPr/>
      </dsp:nvSpPr>
      <dsp:spPr>
        <a:xfrm>
          <a:off x="3831019" y="1069733"/>
          <a:ext cx="1027577" cy="489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262"/>
              </a:lnTo>
              <a:lnTo>
                <a:pt x="1027577" y="333262"/>
              </a:lnTo>
              <a:lnTo>
                <a:pt x="1027577" y="48903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7BF57-AED0-4A36-857C-27BC81DAA454}">
      <dsp:nvSpPr>
        <dsp:cNvPr id="0" name=""/>
        <dsp:cNvSpPr/>
      </dsp:nvSpPr>
      <dsp:spPr>
        <a:xfrm>
          <a:off x="2757722" y="2626513"/>
          <a:ext cx="91440" cy="489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03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9F881-B634-44AF-A420-6A20144755FF}">
      <dsp:nvSpPr>
        <dsp:cNvPr id="0" name=""/>
        <dsp:cNvSpPr/>
      </dsp:nvSpPr>
      <dsp:spPr>
        <a:xfrm>
          <a:off x="2803442" y="1069733"/>
          <a:ext cx="1027577" cy="489033"/>
        </a:xfrm>
        <a:custGeom>
          <a:avLst/>
          <a:gdLst/>
          <a:ahLst/>
          <a:cxnLst/>
          <a:rect l="0" t="0" r="0" b="0"/>
          <a:pathLst>
            <a:path>
              <a:moveTo>
                <a:pt x="1027577" y="0"/>
              </a:moveTo>
              <a:lnTo>
                <a:pt x="1027577" y="333262"/>
              </a:lnTo>
              <a:lnTo>
                <a:pt x="0" y="333262"/>
              </a:lnTo>
              <a:lnTo>
                <a:pt x="0" y="48903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20C3-02CA-4133-B661-A128EDB44B3C}">
      <dsp:nvSpPr>
        <dsp:cNvPr id="0" name=""/>
        <dsp:cNvSpPr/>
      </dsp:nvSpPr>
      <dsp:spPr>
        <a:xfrm>
          <a:off x="2732939" y="1987"/>
          <a:ext cx="2196161" cy="106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F3293-8A69-4FC3-98ED-EBB05933D807}">
      <dsp:nvSpPr>
        <dsp:cNvPr id="0" name=""/>
        <dsp:cNvSpPr/>
      </dsp:nvSpPr>
      <dsp:spPr>
        <a:xfrm>
          <a:off x="2919771" y="179478"/>
          <a:ext cx="2196161" cy="10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Количество заявлений в ПК Катарсис = количеству заявлений на ЕЦП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9771" y="179478"/>
        <a:ext cx="2196161" cy="1067746"/>
      </dsp:txXfrm>
    </dsp:sp>
    <dsp:sp modelId="{CD3C2D32-C544-4F51-A5A4-97825DAD71C3}">
      <dsp:nvSpPr>
        <dsp:cNvPr id="0" name=""/>
        <dsp:cNvSpPr/>
      </dsp:nvSpPr>
      <dsp:spPr>
        <a:xfrm>
          <a:off x="1962697" y="1558767"/>
          <a:ext cx="1681490" cy="1067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2E7D4-5C00-44B7-BD5E-EEC659868578}">
      <dsp:nvSpPr>
        <dsp:cNvPr id="0" name=""/>
        <dsp:cNvSpPr/>
      </dsp:nvSpPr>
      <dsp:spPr>
        <a:xfrm>
          <a:off x="2149529" y="1736258"/>
          <a:ext cx="1681490" cy="10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«&lt;»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9529" y="1736258"/>
        <a:ext cx="1681490" cy="1067746"/>
      </dsp:txXfrm>
    </dsp:sp>
    <dsp:sp modelId="{0534F1C9-48BC-4238-92FE-90856BD21576}">
      <dsp:nvSpPr>
        <dsp:cNvPr id="0" name=""/>
        <dsp:cNvSpPr/>
      </dsp:nvSpPr>
      <dsp:spPr>
        <a:xfrm>
          <a:off x="1962697" y="3115547"/>
          <a:ext cx="1681490" cy="1067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00B84-9392-426E-9554-1BE99F5A60B8}">
      <dsp:nvSpPr>
        <dsp:cNvPr id="0" name=""/>
        <dsp:cNvSpPr/>
      </dsp:nvSpPr>
      <dsp:spPr>
        <a:xfrm>
          <a:off x="2149529" y="3293038"/>
          <a:ext cx="1681490" cy="10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Занести вручную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9529" y="3293038"/>
        <a:ext cx="1681490" cy="1067746"/>
      </dsp:txXfrm>
    </dsp:sp>
    <dsp:sp modelId="{8A969BB9-CE63-4CD3-AD9C-5E0410FF369B}">
      <dsp:nvSpPr>
        <dsp:cNvPr id="0" name=""/>
        <dsp:cNvSpPr/>
      </dsp:nvSpPr>
      <dsp:spPr>
        <a:xfrm>
          <a:off x="4017852" y="1558767"/>
          <a:ext cx="1681490" cy="1067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D0A48-7686-4DC8-8A67-9D943AC0AA6B}">
      <dsp:nvSpPr>
        <dsp:cNvPr id="0" name=""/>
        <dsp:cNvSpPr/>
      </dsp:nvSpPr>
      <dsp:spPr>
        <a:xfrm>
          <a:off x="4204684" y="1736258"/>
          <a:ext cx="1681490" cy="10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«&gt;»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4684" y="1736258"/>
        <a:ext cx="1681490" cy="1067746"/>
      </dsp:txXfrm>
    </dsp:sp>
    <dsp:sp modelId="{BBE7AEB6-AC45-48DD-BC26-50F41EA04468}">
      <dsp:nvSpPr>
        <dsp:cNvPr id="0" name=""/>
        <dsp:cNvSpPr/>
      </dsp:nvSpPr>
      <dsp:spPr>
        <a:xfrm>
          <a:off x="4017852" y="3115547"/>
          <a:ext cx="1681490" cy="1067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3C654-92A7-48B1-981A-3848B83BDFBF}">
      <dsp:nvSpPr>
        <dsp:cNvPr id="0" name=""/>
        <dsp:cNvSpPr/>
      </dsp:nvSpPr>
      <dsp:spPr>
        <a:xfrm>
          <a:off x="4204684" y="3293038"/>
          <a:ext cx="1681490" cy="10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Удалить дубликаты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4684" y="3293038"/>
        <a:ext cx="1681490" cy="106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36C8-8DEC-4DAF-AC0C-A16F310F62AF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AD28B-CA71-4FC1-94AE-FF1D5618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FF7190-61A4-4543-91E4-CD645C7DCBF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D19782-2FAD-4320-B522-B9ADC594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-zan.katharsis.ru/w/index.php?title=%D0%A4%D0%B0%D0%B9%D0%BB:Zakrepl3.jpg" TargetMode="External"/><Relationship Id="rId2" Type="http://schemas.openxmlformats.org/officeDocument/2006/relationships/hyperlink" Target="consultantplus://offline/ref=11236D04A81774C2A02F56EFF80E3CD16866C8FBED1EFD9945BD160A405DB7B3442DC1D58913ACA65AF8C54B70D617ABAD6F5D6F6FFB8BF6i0WB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08504" cy="748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Общая схема работы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Постановлению № 362,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учитывая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ПК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Катарсис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1700808"/>
            <a:ext cx="3816424" cy="2232248"/>
            <a:chOff x="72002" y="850"/>
            <a:chExt cx="2808604" cy="331491"/>
          </a:xfrm>
          <a:solidFill>
            <a:srgbClr val="CFC9FB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002" y="850"/>
              <a:ext cx="2808604" cy="3314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26014" y="22237"/>
              <a:ext cx="2646568" cy="2959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Информирование работодателя о государственной поддержке в 2024 году юридических лиц, включая некоммерческие организации, и индивидуальных предпринимателей</a:t>
              </a:r>
              <a:r>
                <a:rPr lang="ru-RU" sz="1600" dirty="0" smtClean="0"/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целях стимулирования занятости отдельных категорий граждан 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9512" y="3933056"/>
            <a:ext cx="3744416" cy="547363"/>
            <a:chOff x="195133" y="1336282"/>
            <a:chExt cx="2973328" cy="742394"/>
          </a:xfrm>
          <a:solidFill>
            <a:srgbClr val="82F2C7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95133" y="1336282"/>
              <a:ext cx="2973328" cy="7423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53579" y="1406310"/>
              <a:ext cx="2800524" cy="6699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16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Модерация</a:t>
              </a: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вакансий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9512" y="4509120"/>
            <a:ext cx="3744416" cy="647050"/>
            <a:chOff x="144029" y="2047724"/>
            <a:chExt cx="3078264" cy="63120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44029" y="2047724"/>
              <a:ext cx="3078264" cy="6312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03227" y="2107131"/>
              <a:ext cx="2900672" cy="4972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Обработка заявлений на подбор работников в ЛК на ЕЦП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63521" y="1700808"/>
            <a:ext cx="4532767" cy="590840"/>
            <a:chOff x="4738602" y="675126"/>
            <a:chExt cx="3071788" cy="33149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738602" y="675126"/>
              <a:ext cx="3044857" cy="3314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97897" y="707490"/>
              <a:ext cx="3012493" cy="299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Обработка заявления в ПК Катарсис 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3969" y="2338990"/>
            <a:ext cx="4478324" cy="527082"/>
            <a:chOff x="4680521" y="1151603"/>
            <a:chExt cx="3168850" cy="33122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680521" y="1151603"/>
              <a:ext cx="3168850" cy="33122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696690" y="1167772"/>
              <a:ext cx="3136512" cy="29889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5. Заведение новой вакансии на основании заявления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83968" y="2909605"/>
            <a:ext cx="4470064" cy="500522"/>
            <a:chOff x="4608503" y="1440160"/>
            <a:chExt cx="3044857" cy="33149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608503" y="1440160"/>
              <a:ext cx="3044857" cy="3314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624685" y="1456342"/>
              <a:ext cx="3012493" cy="2991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6. Заполнение полей для отражения в отчетности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83968" y="3410127"/>
            <a:ext cx="4501735" cy="487385"/>
            <a:chOff x="4536516" y="1813744"/>
            <a:chExt cx="3347891" cy="33149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536516" y="1813744"/>
              <a:ext cx="3347891" cy="3314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552698" y="1829926"/>
              <a:ext cx="3315527" cy="2991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  Трудоустройство граждан (_____ чел.)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264766" y="3936447"/>
            <a:ext cx="4531523" cy="582814"/>
            <a:chOff x="4536516" y="1813744"/>
            <a:chExt cx="3347891" cy="43365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536516" y="1813744"/>
              <a:ext cx="3347891" cy="3314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355276"/>
                <a:satOff val="-3145"/>
                <a:lumOff val="1863"/>
                <a:alphaOff val="0"/>
              </a:schemeClr>
            </a:fillRef>
            <a:effectRef idx="0">
              <a:schemeClr val="accent2">
                <a:hueOff val="-2355276"/>
                <a:satOff val="-3145"/>
                <a:lumOff val="1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552698" y="1829927"/>
              <a:ext cx="3315527" cy="41746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8. Отправка </a:t>
              </a:r>
              <a:r>
                <a:rPr lang="en-US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XML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файлов о трудоустройстве граждан в Департамент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283968" y="4569253"/>
            <a:ext cx="4488159" cy="582907"/>
            <a:chOff x="0" y="3138523"/>
            <a:chExt cx="8649436" cy="33149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3138523"/>
              <a:ext cx="8649236" cy="3314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826331"/>
                <a:satOff val="-3774"/>
                <a:lumOff val="2236"/>
                <a:alphaOff val="0"/>
              </a:schemeClr>
            </a:fillRef>
            <a:effectRef idx="0">
              <a:schemeClr val="accent2">
                <a:hueOff val="-2826331"/>
                <a:satOff val="-3774"/>
                <a:lumOff val="2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2565" y="3138523"/>
              <a:ext cx="8616871" cy="2991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9.Занесение информации о </a:t>
              </a:r>
              <a:r>
                <a:rPr lang="ru-RU" sz="14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закрепляемости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в ЛДПГУ гражданина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27784" y="5318916"/>
            <a:ext cx="3472975" cy="547515"/>
            <a:chOff x="20" y="3502606"/>
            <a:chExt cx="8704465" cy="33149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0" y="3502606"/>
              <a:ext cx="8704465" cy="3314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297386"/>
                <a:satOff val="-4403"/>
                <a:lumOff val="2608"/>
                <a:alphaOff val="0"/>
              </a:schemeClr>
            </a:fillRef>
            <a:effectRef idx="0">
              <a:schemeClr val="accent2">
                <a:hueOff val="-3297386"/>
                <a:satOff val="-4403"/>
                <a:lumOff val="2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6202" y="3518788"/>
              <a:ext cx="8672101" cy="299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10.  Отчетность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27784" y="5949280"/>
            <a:ext cx="3465711" cy="520238"/>
            <a:chOff x="0" y="3866690"/>
            <a:chExt cx="8704465" cy="33149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866690"/>
              <a:ext cx="8704465" cy="3314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768441"/>
                <a:satOff val="-5032"/>
                <a:lumOff val="2981"/>
                <a:alphaOff val="0"/>
              </a:schemeClr>
            </a:fillRef>
            <a:effectRef idx="0">
              <a:schemeClr val="accent2">
                <a:hueOff val="-3768441"/>
                <a:satOff val="-5032"/>
                <a:lumOff val="2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16182" y="3882872"/>
              <a:ext cx="8672101" cy="299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11. Горячая линия ФСС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64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11560" y="1196752"/>
            <a:ext cx="7668841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Специалист центра занятости населения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по заявлению: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заявление организации;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заводит новую вакансию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основании полученного заявления;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оказывает услугу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самостоятельно по технологии, аналогичной личному обращению представителя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работодателя;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отправка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результатов 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заявлениям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работодателя осуществляется в ЛК СЗН на ЕЦП.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28130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Заведение новой вакансии на основании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2000" b="1" dirty="0" smtClean="0">
                <a:solidFill>
                  <a:srgbClr val="281302"/>
                </a:solidFill>
                <a:latin typeface="Times New Roman" pitchFamily="18" charset="0"/>
                <a:cs typeface="Times New Roman" pitchFamily="18" charset="0"/>
              </a:rPr>
              <a:t> в ПК Катарсис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9"/>
            <a:ext cx="3556720" cy="25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44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15516" y="620688"/>
            <a:ext cx="8712968" cy="7486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Заполнение полей для отражения в отчетности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1556792"/>
            <a:ext cx="2736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1.Информация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участии в Программе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фиксируется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организации при загрузке с ЕЦП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ПК Катарсис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поле «Способ предоставления» 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Портал «Работа в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отметка «Участник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программы государственной поддержки при трудоустройстве безработных граждан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заявление заносится вручную, то эту информацию надо заполнить.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5286919" cy="386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28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7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12968" cy="43204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Заполнение полей для отражения в отчетности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420888"/>
            <a:ext cx="239751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отображения информации о том, что вакантные рабочие места созданы в рамках Программы,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сведениях о вакансии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вкладке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3.Дополнительные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сведения» в поле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указать: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государственной поддержки при трудоустройстве отдельных категорий граждан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8072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Согласно письму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Роструда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№757-ТЗ от 05.04.21 необходимо обеспечить установку отличительного признака при выдаче направления на работу для граждан-участников мероприятия.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Для исполнения данного положения сотрудникам необходимо в вакансии заполнить поле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 развития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значением «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государственной поддержки при трудоустройстве отдельных категорий граждан граждан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тогда  данное поле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предзаполнится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направлении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 работу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на основе направления заполнится </a:t>
            </a:r>
            <a:r>
              <a:rPr lang="ru-RU" sz="1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трудоустройстве.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7649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4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792088"/>
          </a:xfrm>
        </p:spPr>
        <p:txBody>
          <a:bodyPr>
            <a:norm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Трудоустройство граждан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323528" y="1628800"/>
            <a:ext cx="8568952" cy="504056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Специалисты центра занятости населения в рамках полномочий, предусмотренных Законом Российской Федерации «О занятости населения в Российской Федерации», оказывают работодателю содействие в подборе необходимых работников из числа безработных граждан или граждан, ищущих работу.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Подбор осуществляется в отношении следующих категорий граждан: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граждане, трудовой договор с которыми прекращен в текущем году в связи с ликвидацией организации/прекращении деятельности ИП или сокращением численности работников;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работники, находящиеся под риском увольнения;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граждане Украины, имеющие удостоверение беженца или свидетельство о предоставлении временного убежища на территории Российской Федерации;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молодежь в возрасте от 16 до 30 лет включительно;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участники СВО и члены семей участников СВО, погибших при выполнении задач в ходе боевых действий или умерших после увольнения с военной службы вследствие полученных в ходе СВО увечий/заболеваний;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лица, признанные в установленном порядке инвалидами.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дату направления органами службы занятости для трудоустройства к работодателю являлись безработными гражданами или гражданами, ищущими работу, зарегистрированными в органах службы занятости и не состоящими в трудовых отношениях;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дату заключения трудового договора с работодателем не имели работы, не были зарегистрированы в качестве индивидуального предпринимателя, главы крестьянского (фермерского) хозяйства, единоличного исполнительного органа юридического лица, а также не применяли специальный налоговый режим "Налог на профессиональный доход".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416824" cy="720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оформлении трудоустройства гражданина в ПК Катарсис в ТО «38. Трудоустройство» в поле «Примечание» укажите дату приказа о приеме на работу (для контроля при передаче информации в Фонд).</a:t>
            </a: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2736"/>
            <a:ext cx="766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Трудоустройство граждан (заполнение информации в примечании)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2591144" cy="1181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9"/>
            <a:ext cx="5336456" cy="362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58052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на вакансию по Программе был трудоустроен гражданин (с письменного согласия работодателя), не отвечающий критериям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пп.б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пункта 2 Постановления 362, то в информации о трудоустройстве необходимо очистить поле «Программа развития»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748680"/>
          </a:xfrm>
        </p:spPr>
        <p:txBody>
          <a:bodyPr>
            <a:norm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Отправка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файлов о трудоустройстве граждан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обязательным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отзвоном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628800"/>
            <a:ext cx="5688632" cy="4968351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060849"/>
            <a:ext cx="2376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Фонд в течение 3 рабочих дней со дня трудоустройства безработных граждан должен получить  сведения о работодателях, трудоустроивших безработных граждан, а также о трудоустроенных безработных гражданах.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314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748680"/>
          </a:xfrm>
        </p:spPr>
        <p:txBody>
          <a:bodyPr>
            <a:norm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9.Занесение информации 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закрепляемости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рабочем месте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539552" y="5301208"/>
            <a:ext cx="8208912" cy="1368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закрепляемости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необходима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подсчета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численности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трудоустроенных граждан, </a:t>
            </a:r>
            <a:r>
              <a:rPr lang="ru-RU" sz="25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прекративших трудовую деятельность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(дата следующего подтверждения – 15.12.2024) 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(абзац 4 п. 35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Постановления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Правительства РФ от 13.03.2021 N 362: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Федеральная служба по труду и занятости совместно с Фондом и исполнительными органами субъектов Российской Федерации, осуществляющими полномочия в области содействия занятости населения, осуществляет </a:t>
            </a:r>
            <a:r>
              <a:rPr lang="ru-RU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занятости трудоустроенных граждан в течение года с момента их трудоустройства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Исполнительные органы субъектов Российской Федерации, осуществляющие полномочия в области содействия занятости населения, </a:t>
            </a:r>
            <a:r>
              <a:rPr lang="ru-RU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оказывают содействие таким гражданам в поиске подходящей работы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akrepl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672723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04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640960" cy="7486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Отчетность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908721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 о численности  отдельных категорий граждан, трудоустроенных юридическими лицами, включая некоммерческие организации, и индивидуальными предпринимателями  в соответствии с  постановлением Правительства РФ от 13 марта 2021 г. № 362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2195786"/>
          <a:ext cx="8715436" cy="1643467"/>
        </p:xfrm>
        <a:graphic>
          <a:graphicData uri="http://schemas.openxmlformats.org/drawingml/2006/table">
            <a:tbl>
              <a:tblPr/>
              <a:tblGrid>
                <a:gridCol w="197969"/>
                <a:gridCol w="202796"/>
                <a:gridCol w="197969"/>
                <a:gridCol w="197969"/>
                <a:gridCol w="197969"/>
                <a:gridCol w="197969"/>
                <a:gridCol w="157530"/>
                <a:gridCol w="144855"/>
                <a:gridCol w="156926"/>
                <a:gridCol w="159340"/>
                <a:gridCol w="179258"/>
                <a:gridCol w="159340"/>
                <a:gridCol w="178654"/>
                <a:gridCol w="178654"/>
                <a:gridCol w="188312"/>
                <a:gridCol w="188312"/>
                <a:gridCol w="178654"/>
                <a:gridCol w="161755"/>
                <a:gridCol w="178654"/>
                <a:gridCol w="152096"/>
                <a:gridCol w="152096"/>
                <a:gridCol w="171412"/>
                <a:gridCol w="118298"/>
                <a:gridCol w="200383"/>
                <a:gridCol w="248668"/>
                <a:gridCol w="214867"/>
                <a:gridCol w="214867"/>
                <a:gridCol w="161755"/>
                <a:gridCol w="161755"/>
                <a:gridCol w="207625"/>
                <a:gridCol w="214867"/>
                <a:gridCol w="251081"/>
                <a:gridCol w="251685"/>
                <a:gridCol w="168997"/>
                <a:gridCol w="248668"/>
                <a:gridCol w="164170"/>
                <a:gridCol w="164170"/>
                <a:gridCol w="127956"/>
                <a:gridCol w="147269"/>
                <a:gridCol w="147269"/>
                <a:gridCol w="195554"/>
                <a:gridCol w="195554"/>
                <a:gridCol w="179258"/>
                <a:gridCol w="183483"/>
                <a:gridCol w="219696"/>
                <a:gridCol w="224526"/>
                <a:gridCol w="224526"/>
              </a:tblGrid>
              <a:tr h="4581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субъета РФ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работодателей подавших заявление, в целях получения субсидии, ед. 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 поданных заявлений на подбор работников, ед.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обработано заявлений, ед. (из гр.2)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заявленных рабочих мест, ед.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заявленных вакантных должностей, ед.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направленных граждан, чел.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Выдано направлений на работу, ед.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Результаты рассмотрения по направлениям  граждан на работу, ед.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Принято на работу, чел. 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гр. 10 (чел.)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содействию в  трудоустройстве граждан,  в организации оборонно-промышленного комплекса, включенные в перечни организаций, утвержденных субъектом РФ, испытывающих потребность в привлечении работников, по востребованным профессиям (должностям, специальностям), включенным в предусмотренные перечни профессий (должностей, специальностей)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отказов, ед. (гр.7= гр.8+9)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Отказ работодателя (гр.8=гр.8.1+8.2+8.3)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Причина отказа работодателя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Отказ гражданина, ед. (гр.9= гр.9.1+9.2+9.3+9.4)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Причина отказа гражданина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 (гр.10= гр.10.1+10.2)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безработные граждане, трудовой договор с которыми прекращен в текущем году по основаниям, предусмотренным пунктами 1 и 2 части первой статьи 81 ТК РФ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работники, находящиеся под риском увольнения, включая введение режима неполного рабочего времени, простой, временную приостановку работ, предоставление отпусков без сохранения заработной платы, проведение мероприятий по высвобождению работников, трудовой договор с которыми заключен в текущем году в порядке перевода от другого работодателя по согласованию между работодателями в соответствии с пунктом   5 части первой  статьи 77 ТК РФ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 Украины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лица без гражданства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молодые граждане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боевых действий, принимавшие участие (содействовавшими выполнению задач) в СВО на территориях ДНР, ЛНР и Украины с 24 февраля 2022 г., на территориях Запорожской области и Херсонской области с 30 сентября 2022 г., уволенные с военной службы (службы, работы)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граждане, принимавшие в соответствии с решениями органов публичной власти ДНР, ЛНР участие в боевых действиях в составе Вооруженных Сил ДНР, Народной милиции ЛНР, воинских формирований и органов ДНР и ЛНР начиная с 11 мая 2014 г.;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члены семей ветеранов боевых действий, принимавших участие (содействовавших выполнению задач) в СВО на территориях ДНР, ЛНР и Украины с 24 февраля 2022 г., на территориях Запорожской области и Херсонской области с 30 сентября 2022 г., уволенные с военной службы (службы, работы), а также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принимавших в соответствии с решениями органов публичной власти ДНР, ЛНР участие в боевых действиях в составе Вооруженных Сил ДНР, Народной милиции ЛНР, воинских формирований и органов ДНР и ЛНР начиная с 11 мая 2014 г., погибших (умерших) при выполнении задач в ходе СВО (боевых действий), и члены семей вышеназванных лиц, умерших после увольнения с военной службы (службы, работы), если смерть таких лиц наступила вследствие увечья (ранения, травмы, контузии) или заболевания, полученных ими при выполнении задач в ходе СВО (боевых действий).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лица, признанные в установленном порядке инвалидами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работодатели, являющиеся индивидуальными предпринимателями, относящимся к категории инвалидов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работодатели, учредителем которых являются физические лица, признанные в установленном порядке инвалидами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работодатели, </a:t>
                      </a:r>
                      <a:r>
                        <a:rPr lang="ru-RU" sz="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учредителеми</a:t>
                      </a:r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которых являются общероссийские общественные организации инвалидов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результатам собеседования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профессиональным качествам                                                                                                                                     (уровню квалификации)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транспортная доступность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режим, условия работы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низкий уровень заработной платы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безработные граждане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граждане, ищущие работу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граждан, состоящих на регистрационнм учете в органах службы занятости и проинформированых о возможности переезда для трудоустройства, профессии (должности, специальности) которых совпадают с профессииями (должностями, специальностями) из пречня, утвержденного субъектами РФ, (чел.)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(из графы 20), чел: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Причина отказа гражданина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граждан, из числа согласившихся рассмотреть возможность переезда для трудоустройства (из графы 21), чел: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3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согласились рассмотреть возможность переезда для трудоустройства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отказались от переезда для трудоустройства 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транспортная доступность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режим, условия работы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низкий уровень заработной платы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целях поиска подходящей работы в связи с переездом в иной субъект РФ в целях трудоустройства на предприятия и по профессиям, включенным в перечни, утвержденные субъектами РФ 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качестве безработных в связи с переездом в иной субъект РФ в целях трудоустройства  на предприятия и по профессиям, включенным в перечни, утвержденные субъектами РФ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целях поиска подходящей работы в связи с переездом между муниципальными образованиями того же субъекта РФ в целях трудоустройства на предприятия и по профессиям, включенным в перечни, утвержденные субъектами РФ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качестве безработных в связи с переездом между муниципальными образованиями того же субъекта РФ в целях трудоустройства  на предприятия и по профессиям, включенным в перечни, утвержденные субъектами РФ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целях поиска подходящей работы в связи с переездом  в целях трудоустройства  на предприятия и по профессиям, включенным в перечни, утвержденные Донецкой Народной Республикой, Луганской Народной Республикой, Запорожской и Херсонской областями из других субъектов Российской Федерации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качестве безработных в связи с переездом  в целях трудоустройства  на предприятия и по профессиям, включенным в перечни, утвержденные Донецкой Народной Республикой, Луганской Народной Республикой, Запорожской и Херсонской областями из других субъектов Российской Федерации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9.4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Смоленская область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388" marR="1388" marT="1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1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640960" cy="74868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Отчетность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 численности безработных граждан, трудоустроенных юр. лицами и индивидуальными предпринимателями (Пост. РФ от 13 марта 2021г. №362)</a:t>
            </a:r>
          </a:p>
          <a:p>
            <a:pPr marL="0" lv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67025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655272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88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640960" cy="74868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Отчетность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 численности безработных граждан, трудоустроенных юр. лицами и индивидуальными предпринимателями (Пост. РФ от 13 марта 2021г. №362)</a:t>
            </a:r>
          </a:p>
          <a:p>
            <a:pPr marL="0" lv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000240"/>
          <a:ext cx="8643997" cy="3500462"/>
        </p:xfrm>
        <a:graphic>
          <a:graphicData uri="http://schemas.openxmlformats.org/drawingml/2006/table">
            <a:tbl>
              <a:tblPr/>
              <a:tblGrid>
                <a:gridCol w="738582"/>
                <a:gridCol w="841771"/>
                <a:gridCol w="863494"/>
                <a:gridCol w="754879"/>
                <a:gridCol w="738587"/>
                <a:gridCol w="709621"/>
                <a:gridCol w="543076"/>
                <a:gridCol w="333089"/>
                <a:gridCol w="333089"/>
                <a:gridCol w="333089"/>
                <a:gridCol w="333089"/>
                <a:gridCol w="333089"/>
                <a:gridCol w="333089"/>
                <a:gridCol w="333089"/>
                <a:gridCol w="333089"/>
                <a:gridCol w="333089"/>
                <a:gridCol w="456186"/>
              </a:tblGrid>
              <a:tr h="38508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 подборе работников для трудоустройства на предприятия, включенные в списки других субъектов Российской Федерации</a:t>
                      </a: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5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15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субъекта Российской Федерации (перечень профессий которого предоставлялся для информирования гражданам, зарегистрированным в органах службы занятости в качестве ищущих) работу или признанных в установленном порядке безработными) в отчитывающемся субъекте 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граждан, зарегистрированных в органах службы занятости и </a:t>
                      </a:r>
                      <a: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проинформированных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 возможности трудоустройства на предприятия, испытывающие потребность в привлечении работников, и получении при этом содействия в соответствии с ПП РФ от 13 марта 2021 г. № 362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граждан, </a:t>
                      </a:r>
                      <a: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выразивших готовность переехать для трудоустройства по востребованной профессии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(специальности, должности) в другой субъект Российской Федерации (из числа уведомленных), чел.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граждан, из числа выразивших готовность переехать для трудоустройства по востребованной профессии (специальности, должности) в другой субъект Российской Федерации (из гр. 3), чел.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граждан, </a:t>
                      </a:r>
                      <a: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отказавшихся от переезда для трудоустройства по востребованной профессии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(должности, специальности) в другой субъект Российской Федерации, чел.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отказа (из  графы 6), ед.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Расшифровка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причин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графы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снятых с регистрационного учета в целях поиска подходящей работы в связи с переездом в целях трудоустройства на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числе, снятых с регистрационного учета в качестве безработных в связи с переездом в целях трудоустройства на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транспортная доступность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режим, условия работы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низкий уровень заработной платы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возраст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здоровье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климат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нежелание переезжать в другой регион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семейным обстоятельствам 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115" marR="4115" marT="41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88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632848" cy="8640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работодателя о государственной поддержке в 2024 году юридических лиц, включая некоммерческие организации, и индивидуальных предпринимателей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стимулирования занятости отдельных категорий граждан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(далее – Программа)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2132856"/>
            <a:ext cx="324036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Работодатель подает заявление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госуслугу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содействию в подборе необходимых работников с приложением перечня свободных рабочих мест и вакантных должностей, на которые предполагается трудоустройство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в органы службы занятости с использованием личного кабинета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Единой цифровой платформе в сфере занятости и трудовых отношений "Работа в России"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(далее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– ЕЦП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отметкой о желании принять участие в Программе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(в целях предоставления субсидии).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Обратите внимание работодателя на отметку в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заявлении!</a:t>
            </a:r>
            <a:r>
              <a:rPr lang="ru-RU" sz="1600" dirty="0" smtClean="0"/>
              <a:t>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20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41490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Заполните информацию о результатах работы с работодателем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a.bekrenev\Desktop\СЗН 2.0 Требуется согласовать текст инструкции по заполнению заявления с ФЦК и Проектным офисом\Скрины_Работодатель_03\Скриншот 18-06-2021 18032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929222" cy="190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3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7486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Горячая линия ФСС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323528" y="2564904"/>
            <a:ext cx="8424936" cy="388843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Tx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Работодателям обновить личные кабинеты ФСС (КПП- ?).</a:t>
            </a:r>
          </a:p>
          <a:p>
            <a:pPr marL="457200" indent="-457200">
              <a:buClrTx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заявлении в ФСС (сайт ФСС -&gt; ЛК страхователя -&gt; Пароль ГУ -&gt; Господдержка для ЮЛ -&gt; Создать заявление -&gt; Заполнить поля) на выплату указывать ОКОПФ.</a:t>
            </a:r>
          </a:p>
          <a:p>
            <a:pPr marL="457200" indent="-457200">
              <a:buClrTx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ИП работал на себя (не привлекал наемных работников), то ему необходимо зарегистрироваться в ФСС в качестве работодателя в течение 30 дней после трудоустройства работника.</a:t>
            </a:r>
          </a:p>
          <a:p>
            <a:pPr marL="457200" indent="-457200">
              <a:buClrTx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Нотариусы и адвокаты не могут принять участие в программе.</a:t>
            </a:r>
          </a:p>
          <a:p>
            <a:pPr marL="457200" indent="-457200">
              <a:buClrTx/>
              <a:buAutoNum type="arabicParenR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мнению Минфина России, предоставление грантов в форме субсидий бюджетным и автономным учреждениям, а также финансовое обеспечение деятельности казенных учреждений в рамках утвержденной редакции Правил не представляется возможным (письмо Минфина от 07.06.21 № 13-03-07/2/44626).</a:t>
            </a:r>
          </a:p>
          <a:p>
            <a:pPr marL="457200" indent="-457200">
              <a:buClrTx/>
              <a:buAutoNum type="arabicParenR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06412" y="764704"/>
            <a:ext cx="2952328" cy="1621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>
              <a:buClrTx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20-71-57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8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051720" y="715804"/>
            <a:ext cx="5256584" cy="5529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вакансий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 Администратора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1520" y="1196752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«Порядку проверки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модерации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сотрудниками ЦЗН сведений, размещаемых на ПРР» модератор должен проверить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компанию/ вакансию/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резюме по всем пунктам проверок в срок не более двух часов с момента заполнения карточки на портале и проставить «галочки» в соответствующих строках списка проверок.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18287" t="15164" b="19124"/>
          <a:stretch>
            <a:fillRect/>
          </a:stretch>
        </p:blipFill>
        <p:spPr bwMode="auto">
          <a:xfrm>
            <a:off x="683568" y="2420888"/>
            <a:ext cx="79200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292" y="3501008"/>
            <a:ext cx="5400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8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496944" cy="64807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и направление работодателю сформированного в ЛК сотрудника СЗН на ЕЦП перечня резюме соискателей, подходящих на заявленную вакансию.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373216"/>
            <a:ext cx="6929344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Позвонить в организацию и уточнить информацию по заявлению, если информация подтверждается, то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обработать заявление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если работодатель ошибся, то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проинформировать его об условиях участия в Программе и, в случае согласия, обработать заявление, в случае отказа – в карточке организации в ПК Катарсис в заявлении убрать галочку.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2388890" cy="9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6715172" cy="104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8334427" cy="17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8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496944" cy="64807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и направление работодателю сформированного в ЛК сотрудника СЗН на ЕЦП перечня резюме соискателей, подходящих на заявленную вакансию.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687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7544" y="1196752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ЛК сотрудника СЗН в разделе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задач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вкладке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задачи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нажать на наименование задачи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списка кандидатов и уточнение критериев подбора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выделенное голубым цветом.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536" y="335699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открывшемся окне может отображаться подбор работников с помощью искусственного интеллекта по вакансии, указанной в заявлении. Если кандидатуры не подобраны, необходимо сделать ручной подбор.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470353" cy="23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2744341" cy="25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8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7486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Обработка заявлений в ПК Катарсис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 центра занятости населения отслеживает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поступление заявлений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работодателя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ЕЦП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картотеке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Заявления на подбор работников с портала Работа в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 помощью запроса 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 господдержки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329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82387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429000"/>
            <a:ext cx="4385762" cy="29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8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49046130"/>
              </p:ext>
            </p:extLst>
          </p:nvPr>
        </p:nvGraphicFramePr>
        <p:xfrm>
          <a:off x="827584" y="1916832"/>
          <a:ext cx="7848872" cy="436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76470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Обработка заявлений в ПК Катарсис </a:t>
            </a:r>
          </a:p>
        </p:txBody>
      </p:sp>
    </p:spTree>
    <p:extLst>
      <p:ext uri="{BB962C8B-B14F-4D97-AF65-F5344CB8AC3E}">
        <p14:creationId xmlns:p14="http://schemas.microsoft.com/office/powerpoint/2010/main" xmlns="" val="35806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Обработка заявлений в ПК Катарсис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323528" y="1340768"/>
            <a:ext cx="8672101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17145" rIns="34290" bIns="1714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заявления при загрузке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задублировались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ПК «Катарсис», то </a:t>
            </a:r>
            <a:r>
              <a:rPr lang="ru-RU" sz="1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дубликаты нужно удалить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картотеки «Заявления на подбор работников с портала Работа в России»</a:t>
            </a:r>
            <a:endPara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429000"/>
            <a:ext cx="2238249" cy="86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64037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643702" y="4643446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Или убрать информацию об участии в заявлении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28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ГОСПОДДЕРЖКА РАБОТОДАТЕЛЕЙ В 2024 ГОДУ (ПОСТАНОВЛЕНИЕ №362)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81302"/>
                </a:solidFill>
                <a:latin typeface="Times New Roman" pitchFamily="18" charset="0"/>
                <a:cs typeface="Times New Roman" pitchFamily="18" charset="0"/>
              </a:rPr>
              <a:t>4. Обработка заявлений в ПК Катарсис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579638"/>
            <a:ext cx="5030483" cy="345122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7"/>
            <a:ext cx="30305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220379" y="1164814"/>
            <a:ext cx="8672101" cy="111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17145" rIns="34290" bIns="1714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было загружено в ПК «Катарсис», то его </a:t>
            </a:r>
            <a:r>
              <a:rPr lang="ru-RU" sz="1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добавить самостоятельно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 «Прием документов», выбрав  документ «Заявление о предоставлении услуги содействия в подборе работников», указав способ предоставления «Портал «Работа в России», поставив отметку «Участвует в Программе государственной поддержки при трудоустройстве граждан», прикрепив в поле «Приложенные файлы» скаченное заявление с портала «Работа в России»</a:t>
            </a:r>
            <a:endPara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</TotalTime>
  <Words>2819</Words>
  <Application>Microsoft Office PowerPoint</Application>
  <PresentationFormat>Экран (4:3)</PresentationFormat>
  <Paragraphs>305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  <vt:lpstr>ГОСПОДДЕРЖКА РАБОТОДАТЕЛЕЙ В 2024 ГОДУ (ПОСТАНОВЛЕНИЕ №362)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Трудоустройство2</cp:lastModifiedBy>
  <cp:revision>328</cp:revision>
  <dcterms:created xsi:type="dcterms:W3CDTF">2021-05-21T17:24:53Z</dcterms:created>
  <dcterms:modified xsi:type="dcterms:W3CDTF">2024-01-22T13:56:34Z</dcterms:modified>
</cp:coreProperties>
</file>