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1" r:id="rId3"/>
    <p:sldId id="258" r:id="rId4"/>
    <p:sldId id="260" r:id="rId5"/>
    <p:sldId id="277" r:id="rId6"/>
    <p:sldId id="263" r:id="rId7"/>
    <p:sldId id="278" r:id="rId8"/>
    <p:sldId id="279" r:id="rId9"/>
    <p:sldId id="257" r:id="rId10"/>
    <p:sldId id="261" r:id="rId11"/>
    <p:sldId id="259" r:id="rId12"/>
    <p:sldId id="262" r:id="rId13"/>
    <p:sldId id="281" r:id="rId14"/>
    <p:sldId id="264" r:id="rId15"/>
    <p:sldId id="282" r:id="rId16"/>
    <p:sldId id="283" r:id="rId17"/>
    <p:sldId id="285" r:id="rId18"/>
    <p:sldId id="265" r:id="rId19"/>
    <p:sldId id="284" r:id="rId20"/>
    <p:sldId id="266" r:id="rId21"/>
    <p:sldId id="287" r:id="rId22"/>
    <p:sldId id="288" r:id="rId23"/>
    <p:sldId id="289" r:id="rId24"/>
    <p:sldId id="298" r:id="rId25"/>
    <p:sldId id="299" r:id="rId26"/>
    <p:sldId id="269" r:id="rId27"/>
    <p:sldId id="290" r:id="rId28"/>
    <p:sldId id="268" r:id="rId29"/>
    <p:sldId id="300" r:id="rId30"/>
    <p:sldId id="306" r:id="rId31"/>
    <p:sldId id="307" r:id="rId32"/>
    <p:sldId id="305" r:id="rId33"/>
    <p:sldId id="295" r:id="rId34"/>
    <p:sldId id="297" r:id="rId35"/>
    <p:sldId id="273" r:id="rId36"/>
    <p:sldId id="276" r:id="rId37"/>
    <p:sldId id="275" r:id="rId38"/>
    <p:sldId id="293" r:id="rId3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99FF"/>
    <a:srgbClr val="FFCCFF"/>
    <a:srgbClr val="000000"/>
    <a:srgbClr val="ACE0EA"/>
    <a:srgbClr val="FF99FF"/>
    <a:srgbClr val="FF505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599" autoAdjust="0"/>
    <p:restoredTop sz="98208" autoAdjust="0"/>
  </p:normalViewPr>
  <p:slideViewPr>
    <p:cSldViewPr snapToGrid="0">
      <p:cViewPr>
        <p:scale>
          <a:sx n="75" d="100"/>
          <a:sy n="75" d="100"/>
        </p:scale>
        <p:origin x="-2604" y="-8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80"/>
      <c:perspective val="0"/>
    </c:view3D>
    <c:plotArea>
      <c:layout>
        <c:manualLayout>
          <c:layoutTarget val="inner"/>
          <c:xMode val="edge"/>
          <c:yMode val="edge"/>
          <c:x val="9.9020674646354737E-2"/>
          <c:y val="0.1532567049808429"/>
          <c:w val="0.52665941240479253"/>
          <c:h val="0.57854406130268199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2260">
              <a:solidFill>
                <a:srgbClr val="000000"/>
              </a:solidFill>
              <a:prstDash val="solid"/>
            </a:ln>
          </c:spPr>
          <c:explosion val="9"/>
          <c:dPt>
            <c:idx val="0"/>
            <c:spPr>
              <a:solidFill>
                <a:srgbClr val="9999FF"/>
              </a:solidFill>
              <a:ln w="1226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26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72002612313809"/>
                  <c:y val="8.7728588006195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 </a:t>
                    </a:r>
                    <a:r>
                      <a:rPr lang="ru-RU" dirty="0"/>
                      <a:t>доходы 
37 212,20
</a:t>
                    </a:r>
                    <a:r>
                      <a:rPr lang="ru-RU" dirty="0" smtClean="0"/>
                      <a:t>12,5%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Неналоговые доходы
1 377,60
</a:t>
                    </a:r>
                    <a:r>
                      <a:rPr lang="ru-RU" smtClean="0"/>
                      <a:t>0,5%</a:t>
                    </a:r>
                    <a:endParaRPr lang="ru-RU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6137260549783691"/>
                  <c:y val="0.179667010314412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</a:t>
                    </a:r>
                    <a:r>
                      <a:rPr lang="ru-RU" dirty="0"/>
                      <a:t>поступления
</a:t>
                    </a:r>
                    <a:r>
                      <a:rPr lang="ru-RU" dirty="0" smtClean="0"/>
                      <a:t>247031,0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87%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numFmt formatCode="0%" sourceLinked="0"/>
            <c:spPr>
              <a:noFill/>
              <a:ln w="24520">
                <a:noFill/>
              </a:ln>
            </c:spPr>
            <c:txPr>
              <a:bodyPr/>
              <a:lstStyle/>
              <a:p>
                <a:pPr>
                  <a:defRPr sz="1352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</c:dLbls>
          <c:cat>
            <c:strRef>
              <c:f>Лист1!$B$28:$B$30</c:f>
              <c:strCache>
                <c:ptCount val="3"/>
                <c:pt idx="0">
                  <c:v>Налоговые доходы 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Лист1!$C$28:$C$30</c:f>
              <c:numCache>
                <c:formatCode>#,##0.00</c:formatCode>
                <c:ptCount val="3"/>
                <c:pt idx="0">
                  <c:v>37212.199999999997</c:v>
                </c:pt>
                <c:pt idx="1">
                  <c:v>1377.6</c:v>
                </c:pt>
                <c:pt idx="2">
                  <c:v>229686.3</c:v>
                </c:pt>
              </c:numCache>
            </c:numRef>
          </c:val>
        </c:ser>
        <c:ser>
          <c:idx val="0"/>
          <c:order val="1"/>
          <c:dLbls>
            <c:showVal val="1"/>
            <c:showCatName val="1"/>
            <c:showPercent val="1"/>
          </c:dLbls>
          <c:cat>
            <c:strRef>
              <c:f>Лист1!$B$28:$B$30</c:f>
              <c:strCache>
                <c:ptCount val="3"/>
                <c:pt idx="0">
                  <c:v>Налоговые доходы 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Лист1!$D$28:$D$30</c:f>
              <c:numCache>
                <c:formatCode>#,##0.00</c:formatCode>
                <c:ptCount val="3"/>
                <c:pt idx="0">
                  <c:v>13.870859163376833</c:v>
                </c:pt>
                <c:pt idx="1">
                  <c:v>0.51350082992856949</c:v>
                </c:pt>
                <c:pt idx="2">
                  <c:v>85.615640006694406</c:v>
                </c:pt>
              </c:numCache>
            </c:numRef>
          </c:val>
        </c:ser>
        <c:dLbls>
          <c:showVal val="1"/>
          <c:showCatName val="1"/>
          <c:showPercent val="1"/>
          <c:separator>
</c:separator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878116953149123"/>
          <c:y val="2.9177452025897402E-2"/>
          <c:w val="0.29125610656871426"/>
          <c:h val="0.15904316514515432"/>
        </c:manualLayout>
      </c:layout>
    </c:legend>
    <c:plotVisOnly val="1"/>
    <c:dispBlanksAs val="zero"/>
  </c:chart>
  <c:spPr>
    <a:solidFill>
      <a:schemeClr val="bg1"/>
    </a:solidFill>
    <a:ln>
      <a:noFill/>
    </a:ln>
  </c:spPr>
  <c:txPr>
    <a:bodyPr/>
    <a:lstStyle/>
    <a:p>
      <a:pPr>
        <a:defRPr sz="135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rotY val="290"/>
      <c:perspective val="0"/>
    </c:view3D>
    <c:plotArea>
      <c:layout>
        <c:manualLayout>
          <c:layoutTarget val="inner"/>
          <c:xMode val="edge"/>
          <c:yMode val="edge"/>
          <c:x val="7.4924902562006471E-2"/>
          <c:y val="0.11222742328031421"/>
          <c:w val="0.74353376162192886"/>
          <c:h val="0.8877725767196860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дотации
</a:t>
                    </a:r>
                    <a:r>
                      <a:rPr lang="ru-RU" dirty="0" smtClean="0"/>
                      <a:t>136061,0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55%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субвенции
</a:t>
                    </a:r>
                    <a:r>
                      <a:rPr lang="ru-RU" dirty="0" smtClean="0"/>
                      <a:t>110850,0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45%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2.5116612845353442E-3"/>
                  <c:y val="0.3052559376244364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
</a:t>
                    </a:r>
                    <a:r>
                      <a:rPr lang="ru-RU" dirty="0" smtClean="0"/>
                      <a:t>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иные межбюджетные трансферты
</a:t>
                    </a:r>
                    <a:r>
                      <a:rPr lang="ru-RU" dirty="0" smtClean="0"/>
                      <a:t>120,0</a:t>
                    </a:r>
                    <a:r>
                      <a:rPr lang="ru-RU" dirty="0"/>
                      <a:t>
0%</a:t>
                    </a:r>
                  </a:p>
                </c:rich>
              </c:tx>
              <c:showVal val="1"/>
              <c:showCatName val="1"/>
              <c:showPercent val="1"/>
            </c:dLbl>
            <c:showVal val="1"/>
            <c:showCatName val="1"/>
            <c:showPercent val="1"/>
          </c:dLbls>
          <c:cat>
            <c:strRef>
              <c:f>Лист1!$B$30:$B$33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Лист1!$C$30:$C$33</c:f>
              <c:numCache>
                <c:formatCode>#,##0.00</c:formatCode>
                <c:ptCount val="4"/>
                <c:pt idx="0">
                  <c:v>107035</c:v>
                </c:pt>
                <c:pt idx="1">
                  <c:v>99768.7</c:v>
                </c:pt>
                <c:pt idx="2">
                  <c:v>22767</c:v>
                </c:pt>
              </c:numCache>
            </c:numRef>
          </c:val>
        </c:ser>
        <c:ser>
          <c:idx val="1"/>
          <c:order val="1"/>
          <c:explosion val="25"/>
          <c:dLbls>
            <c:showVal val="1"/>
            <c:showCatName val="1"/>
            <c:showPercent val="1"/>
          </c:dLbls>
          <c:cat>
            <c:strRef>
              <c:f>Лист1!$B$30:$B$33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Лист1!$D$30:$D$33</c:f>
              <c:numCache>
                <c:formatCode>General</c:formatCode>
                <c:ptCount val="4"/>
                <c:pt idx="0">
                  <c:v>39.25</c:v>
                </c:pt>
                <c:pt idx="1">
                  <c:v>50.120000000000012</c:v>
                </c:pt>
                <c:pt idx="2">
                  <c:v>10.62</c:v>
                </c:pt>
                <c:pt idx="3">
                  <c:v>0</c:v>
                </c:pt>
              </c:numCache>
            </c:numRef>
          </c:val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008979291081565"/>
          <c:y val="1.8693583700047461E-2"/>
          <c:w val="0.26982633091208152"/>
          <c:h val="0.395616583816094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10"/>
      <c:perspective val="0"/>
    </c:view3D>
    <c:plotArea>
      <c:layout>
        <c:manualLayout>
          <c:layoutTarget val="inner"/>
          <c:xMode val="edge"/>
          <c:yMode val="edge"/>
          <c:x val="1.0796954013373421E-3"/>
          <c:y val="0.11386561398323879"/>
          <c:w val="0.72066458982346837"/>
          <c:h val="0.7075163398692793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690">
              <a:solidFill>
                <a:srgbClr val="000000"/>
              </a:solidFill>
              <a:prstDash val="solid"/>
            </a:ln>
          </c:spPr>
          <c:explosion val="22"/>
          <c:dPt>
            <c:idx val="1"/>
            <c:spPr>
              <a:solidFill>
                <a:srgbClr val="993366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5956134338588076E-3"/>
                  <c:y val="-2.144772117962473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31560,5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4,8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showPercent val="1"/>
              <c:separator>
</c:separator>
            </c:dLbl>
            <c:dLbl>
              <c:idx val="1"/>
              <c:layout>
                <c:manualLayout>
                  <c:x val="-2.4674434544208403E-2"/>
                  <c:y val="-2.14477211796247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</a:t>
                    </a:r>
                    <a:r>
                      <a:rPr lang="ru-RU" dirty="0" smtClean="0"/>
                      <a:t>010,8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showPercent val="1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107,9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showPercent val="1"/>
              <c:separator>
</c:separator>
            </c:dLbl>
            <c:dLbl>
              <c:idx val="3"/>
              <c:layout>
                <c:manualLayout>
                  <c:x val="5.4832076764907544E-3"/>
                  <c:y val="8.57908847184988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916,4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2,5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showPercent val="1"/>
              <c:separator>
</c:separator>
            </c:dLbl>
            <c:dLbl>
              <c:idx val="4"/>
              <c:layout>
                <c:manualLayout>
                  <c:x val="2.078988412945984E-2"/>
                  <c:y val="1.93404403538029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1173,0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5"/>
              <c:layout>
                <c:manualLayout>
                  <c:x val="4.11240575736805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443,6</a:t>
                    </a:r>
                  </a:p>
                  <a:p>
                    <a:r>
                      <a:rPr lang="en-US" dirty="0"/>
                      <a:t>
</a:t>
                    </a:r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showPercent val="1"/>
              <c:separator>
</c:separator>
            </c:dLbl>
            <c:numFmt formatCode="0%" sourceLinked="0"/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17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Val val="1"/>
            <c:showPercent val="1"/>
            <c:separator>
</c:separator>
          </c:dLbls>
          <c:cat>
            <c:strRef>
              <c:f>Лист1!$B$5:$B$10</c:f>
              <c:strCache>
                <c:ptCount val="6"/>
                <c:pt idx="0">
                  <c:v>налог на доходы физических лиц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единый сельскохозяйственный налог</c:v>
                </c:pt>
                <c:pt idx="3">
                  <c:v>налог, взимаемый в связи с применением потентной системы налогообложения</c:v>
                </c:pt>
                <c:pt idx="4">
                  <c:v>госпошлина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cat>
          <c:val>
            <c:numRef>
              <c:f>Лист1!$C$5:$C$10</c:f>
              <c:numCache>
                <c:formatCode>#,##0.00</c:formatCode>
                <c:ptCount val="6"/>
                <c:pt idx="0">
                  <c:v>31560.5</c:v>
                </c:pt>
                <c:pt idx="1">
                  <c:v>3010.8</c:v>
                </c:pt>
                <c:pt idx="2">
                  <c:v>107.9</c:v>
                </c:pt>
                <c:pt idx="3">
                  <c:v>916.4</c:v>
                </c:pt>
                <c:pt idx="4">
                  <c:v>858</c:v>
                </c:pt>
                <c:pt idx="5">
                  <c:v>1173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69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9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82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Лист1!$B$5:$B$10</c:f>
              <c:strCache>
                <c:ptCount val="6"/>
                <c:pt idx="0">
                  <c:v>налог на доходы физических лиц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единый сельскохозяйственный налог</c:v>
                </c:pt>
                <c:pt idx="3">
                  <c:v>налог, взимаемый в связи с применением потентной системы налогообложения</c:v>
                </c:pt>
                <c:pt idx="4">
                  <c:v>госпошлина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cat>
          <c:val>
            <c:numRef>
              <c:f>Лист1!$D$5:$D$10</c:f>
              <c:numCache>
                <c:formatCode>#,##0.00</c:formatCode>
                <c:ptCount val="6"/>
                <c:pt idx="0">
                  <c:v>82.900799050175721</c:v>
                </c:pt>
                <c:pt idx="1">
                  <c:v>7.9085478931027424</c:v>
                </c:pt>
                <c:pt idx="2">
                  <c:v>0.28342378027958937</c:v>
                </c:pt>
                <c:pt idx="3">
                  <c:v>2.4071320875645554</c:v>
                </c:pt>
                <c:pt idx="4">
                  <c:v>2.2537312648738412</c:v>
                </c:pt>
                <c:pt idx="5">
                  <c:v>3.0811500858939542</c:v>
                </c:pt>
              </c:numCache>
            </c:numRef>
          </c:val>
        </c:ser>
        <c:dLbls>
          <c:showVal val="1"/>
          <c:showPercent val="1"/>
          <c:separator>
</c:separator>
        </c:dLbls>
      </c:pie3D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66611513124722332"/>
          <c:y val="1.085756437308082E-2"/>
          <c:w val="0.3304101629040937"/>
          <c:h val="0.55647813631139265"/>
        </c:manualLayout>
      </c:layout>
      <c:txPr>
        <a:bodyPr/>
        <a:lstStyle/>
        <a:p>
          <a:pPr>
            <a:defRPr sz="1099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2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00"/>
      <c:perspective val="0"/>
    </c:view3D>
    <c:plotArea>
      <c:layout>
        <c:manualLayout>
          <c:layoutTarget val="inner"/>
          <c:xMode val="edge"/>
          <c:yMode val="edge"/>
          <c:x val="2.8258568416048735E-2"/>
          <c:y val="0.22110924200537799"/>
          <c:w val="0.59027777777777757"/>
          <c:h val="0.5792349726775983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8545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6699FF"/>
              </a:solidFill>
              <a:ln w="18545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8545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8545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8545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8545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854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"/>
                  <c:y val="2.818428184281838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500</a:t>
                    </a:r>
                    <a:r>
                      <a:rPr lang="en-US" dirty="0" smtClean="0"/>
                      <a:t>00</a:t>
                    </a:r>
                    <a:endParaRPr lang="ru-RU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 </a:t>
                    </a:r>
                    <a:r>
                      <a:rPr lang="ru-RU" dirty="0" smtClean="0"/>
                      <a:t>36,3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 w="37090">
                  <a:noFill/>
                </a:ln>
              </c:spPr>
              <c:dLblPos val="bestFit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350</a:t>
                    </a:r>
                    <a:r>
                      <a:rPr lang="en-US" dirty="0" smtClean="0"/>
                      <a:t>,00</a:t>
                    </a: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25,5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 w="37090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-8.8308758702459564E-2"/>
                  <c:y val="1.252023038942188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89</a:t>
                    </a:r>
                    <a:r>
                      <a:rPr lang="en-US" dirty="0" smtClean="0"/>
                      <a:t>,40</a:t>
                    </a:r>
                    <a:endParaRPr lang="ru-RU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 </a:t>
                    </a:r>
                    <a:r>
                      <a:rPr lang="ru-RU" dirty="0" smtClean="0"/>
                      <a:t>13,7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 w="37090">
                  <a:noFill/>
                </a:ln>
              </c:spPr>
              <c:dLblPos val="bestFit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1283,4,</a:t>
                    </a:r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 </a:t>
                    </a:r>
                    <a:r>
                      <a:rPr lang="ru-RU" dirty="0" smtClean="0"/>
                      <a:t>20,5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 w="37090">
                  <a:noFill/>
                </a:ln>
              </c:spPr>
              <c:dLblPos val="bestFit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54,8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 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 w="37090">
                  <a:noFill/>
                </a:ln>
              </c:spPr>
              <c:dLblPos val="bestFit"/>
            </c:dLbl>
            <c:dLbl>
              <c:idx val="6"/>
              <c:delete val="1"/>
            </c:dLbl>
            <c:spPr>
              <a:noFill/>
              <a:ln w="37090">
                <a:noFill/>
              </a:ln>
            </c:spPr>
            <c:dLblPos val="outEnd"/>
            <c:showVal val="1"/>
            <c:showPercent val="1"/>
          </c:dLbls>
          <c:cat>
            <c:strRef>
              <c:f>Лист1!$B$13:$B$19</c:f>
              <c:strCache>
                <c:ptCount val="7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реализации земельных участков</c:v>
                </c:pt>
                <c:pt idx="4">
                  <c:v>доходы от реализации имущества</c:v>
                </c:pt>
                <c:pt idx="5">
                  <c:v>штрафы</c:v>
                </c:pt>
                <c:pt idx="6">
                  <c:v>доходы от возмещения расходов  </c:v>
                </c:pt>
              </c:strCache>
            </c:strRef>
          </c:cat>
          <c:val>
            <c:numRef>
              <c:f>Лист1!$C$13:$C$19</c:f>
              <c:numCache>
                <c:formatCode>#,##0.00</c:formatCode>
                <c:ptCount val="7"/>
                <c:pt idx="0">
                  <c:v>500</c:v>
                </c:pt>
                <c:pt idx="1">
                  <c:v>350</c:v>
                </c:pt>
                <c:pt idx="2">
                  <c:v>189.4</c:v>
                </c:pt>
                <c:pt idx="3">
                  <c:v>0</c:v>
                </c:pt>
                <c:pt idx="4">
                  <c:v>283.39999999999969</c:v>
                </c:pt>
                <c:pt idx="5">
                  <c:v>54.8</c:v>
                </c:pt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Лист1!$B$13:$B$19</c:f>
              <c:strCache>
                <c:ptCount val="7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реализации земельных участков</c:v>
                </c:pt>
                <c:pt idx="4">
                  <c:v>доходы от реализации имущества</c:v>
                </c:pt>
                <c:pt idx="5">
                  <c:v>штрафы</c:v>
                </c:pt>
                <c:pt idx="6">
                  <c:v>доходы от возмещения расходов  </c:v>
                </c:pt>
              </c:strCache>
            </c:strRef>
          </c:cat>
          <c:val>
            <c:numRef>
              <c:f>Лист1!$D$13:$D$19</c:f>
              <c:numCache>
                <c:formatCode>#,##0.00</c:formatCode>
                <c:ptCount val="7"/>
                <c:pt idx="0">
                  <c:v>36.29500580720098</c:v>
                </c:pt>
                <c:pt idx="1">
                  <c:v>25.406504065040647</c:v>
                </c:pt>
                <c:pt idx="2">
                  <c:v>13.748548199767708</c:v>
                </c:pt>
                <c:pt idx="3">
                  <c:v>0</c:v>
                </c:pt>
                <c:pt idx="4">
                  <c:v>20.572009291521447</c:v>
                </c:pt>
                <c:pt idx="5">
                  <c:v>3.9779326364692187</c:v>
                </c:pt>
                <c:pt idx="6">
                  <c:v>0</c:v>
                </c:pt>
              </c:numCache>
            </c:numRef>
          </c:val>
        </c:ser>
        <c:dLbls>
          <c:showVal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67678650806947205"/>
          <c:y val="2.1634454784061081E-2"/>
          <c:w val="0.31469369520299389"/>
          <c:h val="0.82664979377578041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45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013D10C-BC17-4B75-880C-0645231D8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ACBEB76-5691-449E-9F64-FB0CEDF05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6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5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5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6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140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9450" y="1828800"/>
            <a:ext cx="652145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0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0"/>
            <a:ext cx="652145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0993-0E7A-4E73-BD4B-80F4C8B54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DFEA-2128-4A4E-8C2C-A02951789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341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A9D78-E357-4B72-A0FE-F1A824C38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42CDE-C8C2-4C2F-9E16-412829FF7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981200"/>
            <a:ext cx="89154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C9C2-F172-45DF-864B-5FA7B8467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981200"/>
            <a:ext cx="43815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4000500"/>
            <a:ext cx="43815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A6B9-8D77-4EE8-A2DD-166DFBDC7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F42C-F181-4426-B6CB-27271EAAD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A12B4-1AD3-414E-9B55-D46F394D2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A3FE9-63F6-4093-9ACB-6D30C88A7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1F028-CB6C-4391-821F-0E1C5EBE8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7837-6F4F-4CC7-8923-9208FE337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67FF-E236-4346-BC02-4B5E8946C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864C-48D2-4131-AECD-3FAB2A6B9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C814-D677-4C3D-987C-AB647A098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B0E22CA-9B98-430D-A5D5-53614813C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3927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3927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9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3927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9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572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9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image" Target="../media/image2.jpeg"/><Relationship Id="rId21" Type="http://schemas.openxmlformats.org/officeDocument/2006/relationships/slide" Target="slide24.xml"/><Relationship Id="rId34" Type="http://schemas.openxmlformats.org/officeDocument/2006/relationships/slide" Target="slide37.xml"/><Relationship Id="rId7" Type="http://schemas.openxmlformats.org/officeDocument/2006/relationships/slide" Target="slide6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33" Type="http://schemas.openxmlformats.org/officeDocument/2006/relationships/slide" Target="slide36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3.xml"/><Relationship Id="rId29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7.xml"/><Relationship Id="rId32" Type="http://schemas.openxmlformats.org/officeDocument/2006/relationships/slide" Target="slide35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23" Type="http://schemas.openxmlformats.org/officeDocument/2006/relationships/slide" Target="slide26.xml"/><Relationship Id="rId28" Type="http://schemas.openxmlformats.org/officeDocument/2006/relationships/slide" Target="slide31.xml"/><Relationship Id="rId10" Type="http://schemas.openxmlformats.org/officeDocument/2006/relationships/slide" Target="slide10.xml"/><Relationship Id="rId19" Type="http://schemas.openxmlformats.org/officeDocument/2006/relationships/slide" Target="slide22.xml"/><Relationship Id="rId31" Type="http://schemas.openxmlformats.org/officeDocument/2006/relationships/slide" Target="slide34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5.xml"/><Relationship Id="rId27" Type="http://schemas.openxmlformats.org/officeDocument/2006/relationships/slide" Target="slide30.xml"/><Relationship Id="rId30" Type="http://schemas.openxmlformats.org/officeDocument/2006/relationships/slide" Target="slide33.xml"/><Relationship Id="rId35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963FDE023A28073A7BC1F85E1FB386AA2C87007590097A70D91753F07P4Y3O" TargetMode="External"/><Relationship Id="rId2" Type="http://schemas.openxmlformats.org/officeDocument/2006/relationships/hyperlink" Target="consultantplus://offline/ref=C963FDE023A28073A7BC1F85E1FB386AA3C1720E5C0697A70D91753F07P4Y3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85EB33D636BFCF46CF09AC9A8B5199EEA2712A351E3ECC6E4384E274D7v741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5913438"/>
            <a:ext cx="9224963" cy="611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b="1" dirty="0" smtClean="0"/>
              <a:t>По   решения </a:t>
            </a:r>
            <a:r>
              <a:rPr lang="ru-RU" sz="1400" b="1" dirty="0" err="1" smtClean="0"/>
              <a:t>Ельнинского</a:t>
            </a:r>
            <a:r>
              <a:rPr lang="ru-RU" sz="1400" b="1" dirty="0" smtClean="0"/>
              <a:t> районного Совета депутатов от 19 декабря 2019г №60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/>
              <a:t>  «О бюджете муниципального образования «</a:t>
            </a:r>
            <a:r>
              <a:rPr lang="ru-RU" sz="1400" b="1" dirty="0" err="1" smtClean="0"/>
              <a:t>Ельнинский</a:t>
            </a:r>
            <a:r>
              <a:rPr lang="ru-RU" sz="1400" b="1" dirty="0" smtClean="0"/>
              <a:t> район» Смоленской области на 2020 и плановый период 2021 и 2022 годов»</a:t>
            </a:r>
          </a:p>
        </p:txBody>
      </p:sp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485900" y="1138238"/>
            <a:ext cx="691038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 b="1">
                <a:latin typeface="Bookman Old Style" pitchFamily="18" charset="0"/>
              </a:rPr>
              <a:t>Бюджет для</a:t>
            </a:r>
            <a:br>
              <a:rPr lang="ru-RU" sz="7200" b="1">
                <a:latin typeface="Bookman Old Style" pitchFamily="18" charset="0"/>
              </a:rPr>
            </a:br>
            <a:r>
              <a:rPr lang="ru-RU" sz="7200" b="1">
                <a:latin typeface="Bookman Old Style" pitchFamily="18" charset="0"/>
              </a:rPr>
              <a:t>граждан</a:t>
            </a:r>
            <a:r>
              <a:rPr lang="ru-RU" sz="7200" b="1">
                <a:solidFill>
                  <a:srgbClr val="E7F0FD"/>
                </a:solidFill>
                <a:latin typeface="Bookman Old Style" pitchFamily="18" charset="0"/>
              </a:rPr>
              <a:t/>
            </a:r>
            <a:br>
              <a:rPr lang="ru-RU" sz="7200" b="1">
                <a:solidFill>
                  <a:srgbClr val="E7F0FD"/>
                </a:solidFill>
                <a:latin typeface="Bookman Old Style" pitchFamily="18" charset="0"/>
              </a:rPr>
            </a:br>
            <a:endParaRPr lang="ru-RU" sz="7200" b="1">
              <a:solidFill>
                <a:srgbClr val="E7F0FD"/>
              </a:solidFill>
              <a:latin typeface="Bookman Old Style" pitchFamily="18" charset="0"/>
            </a:endParaRPr>
          </a:p>
        </p:txBody>
      </p:sp>
      <p:pic>
        <p:nvPicPr>
          <p:cNvPr id="18435" name="Picture 9" descr="00004b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5350" y="3552825"/>
            <a:ext cx="30368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ChangeArrowheads="1"/>
          </p:cNvSpPr>
          <p:nvPr/>
        </p:nvSpPr>
        <p:spPr bwMode="auto">
          <a:xfrm>
            <a:off x="1346200" y="4325938"/>
            <a:ext cx="5849938" cy="576262"/>
          </a:xfrm>
          <a:prstGeom prst="rect">
            <a:avLst/>
          </a:prstGeom>
          <a:solidFill>
            <a:srgbClr val="6699FF"/>
          </a:solidFill>
          <a:ln w="158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/>
              <a:t>Публичные обсуждения целевых программ</a:t>
            </a:r>
          </a:p>
        </p:txBody>
      </p:sp>
      <p:sp>
        <p:nvSpPr>
          <p:cNvPr id="29698" name="AutoShape 14"/>
          <p:cNvSpPr>
            <a:spLocks noChangeArrowheads="1"/>
          </p:cNvSpPr>
          <p:nvPr/>
        </p:nvSpPr>
        <p:spPr bwMode="auto">
          <a:xfrm rot="5400000">
            <a:off x="520700" y="4284663"/>
            <a:ext cx="792163" cy="858837"/>
          </a:xfrm>
          <a:prstGeom prst="chevron">
            <a:avLst>
              <a:gd name="adj" fmla="val 25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29699" name="Rectangle 16"/>
          <p:cNvSpPr>
            <a:spLocks noChangeArrowheads="1"/>
          </p:cNvSpPr>
          <p:nvPr/>
        </p:nvSpPr>
        <p:spPr bwMode="auto">
          <a:xfrm>
            <a:off x="1338263" y="2735263"/>
            <a:ext cx="5772150" cy="646112"/>
          </a:xfrm>
          <a:prstGeom prst="rect">
            <a:avLst/>
          </a:prstGeom>
          <a:solidFill>
            <a:srgbClr val="6699FF"/>
          </a:solidFill>
          <a:ln w="158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/>
              <a:t>Публичные слушания по отчету об исполнении бюджета муниципального образования</a:t>
            </a:r>
          </a:p>
        </p:txBody>
      </p:sp>
      <p:sp>
        <p:nvSpPr>
          <p:cNvPr id="29700" name="Rectangle 17"/>
          <p:cNvSpPr>
            <a:spLocks noChangeArrowheads="1"/>
          </p:cNvSpPr>
          <p:nvPr/>
        </p:nvSpPr>
        <p:spPr bwMode="auto">
          <a:xfrm>
            <a:off x="1352550" y="1125538"/>
            <a:ext cx="5772150" cy="673100"/>
          </a:xfrm>
          <a:prstGeom prst="rect">
            <a:avLst/>
          </a:prstGeom>
          <a:solidFill>
            <a:srgbClr val="6699FF"/>
          </a:solidFill>
          <a:ln w="158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/>
              <a:t>Публичные слушания по проекту бюджета муниципального образования</a:t>
            </a:r>
          </a:p>
        </p:txBody>
      </p:sp>
      <p:sp>
        <p:nvSpPr>
          <p:cNvPr id="29701" name="AutoShape 13"/>
          <p:cNvSpPr>
            <a:spLocks noChangeArrowheads="1"/>
          </p:cNvSpPr>
          <p:nvPr/>
        </p:nvSpPr>
        <p:spPr bwMode="auto">
          <a:xfrm rot="5400000">
            <a:off x="479425" y="2736850"/>
            <a:ext cx="863600" cy="857250"/>
          </a:xfrm>
          <a:prstGeom prst="chevron">
            <a:avLst>
              <a:gd name="adj" fmla="val 25185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29702" name="AutoShape 4"/>
          <p:cNvSpPr>
            <a:spLocks noChangeArrowheads="1"/>
          </p:cNvSpPr>
          <p:nvPr/>
        </p:nvSpPr>
        <p:spPr bwMode="auto">
          <a:xfrm rot="5400000">
            <a:off x="488950" y="1141413"/>
            <a:ext cx="869950" cy="857250"/>
          </a:xfrm>
          <a:prstGeom prst="chevron">
            <a:avLst>
              <a:gd name="adj" fmla="val 25370"/>
            </a:avLst>
          </a:prstGeom>
          <a:solidFill>
            <a:srgbClr val="99CCFF"/>
          </a:solidFill>
          <a:ln w="1587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29703" name="Rectangle 19"/>
          <p:cNvSpPr>
            <a:spLocks noGrp="1" noChangeArrowheads="1"/>
          </p:cNvSpPr>
          <p:nvPr>
            <p:ph type="title"/>
          </p:nvPr>
        </p:nvSpPr>
        <p:spPr>
          <a:xfrm>
            <a:off x="506413" y="225425"/>
            <a:ext cx="8915400" cy="414338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Bookman Old Style" pitchFamily="18" charset="0"/>
              </a:rPr>
              <a:t>Возможности влияния гражданина на состав бюджета</a:t>
            </a:r>
          </a:p>
        </p:txBody>
      </p:sp>
      <p:sp>
        <p:nvSpPr>
          <p:cNvPr id="29704" name="Line 20"/>
          <p:cNvSpPr>
            <a:spLocks noChangeShapeType="1"/>
          </p:cNvSpPr>
          <p:nvPr/>
        </p:nvSpPr>
        <p:spPr bwMode="auto">
          <a:xfrm>
            <a:off x="350838" y="69215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60350"/>
            <a:ext cx="9148762" cy="360363"/>
          </a:xfrm>
        </p:spPr>
        <p:txBody>
          <a:bodyPr/>
          <a:lstStyle/>
          <a:p>
            <a:pPr algn="ctr" eaLnBrk="1" hangingPunct="1"/>
            <a:r>
              <a:rPr lang="ru-RU" sz="2000" b="1" smtClean="0"/>
              <a:t>Показатели социально – экономического развития муниципального образования "Ельнинский район" Смоленской области</a:t>
            </a:r>
            <a:r>
              <a:rPr lang="ru-RU" sz="1700" b="1" smtClean="0">
                <a:latin typeface="Bookman Old Style" pitchFamily="18" charset="0"/>
              </a:rPr>
              <a:t>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189038"/>
            <a:ext cx="8804275" cy="2036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700" b="1" dirty="0" smtClean="0"/>
              <a:t>- 12,5 тыс. чел. - численность населения на 01.01.2020года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dirty="0" smtClean="0"/>
              <a:t>- 104,7 - индекс потребительских цен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dirty="0" smtClean="0"/>
              <a:t>- 10 364,0 руб. - прожиточный минимум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smtClean="0"/>
              <a:t>- 24431,9 </a:t>
            </a:r>
            <a:r>
              <a:rPr lang="ru-RU" sz="2700" b="1" dirty="0" smtClean="0"/>
              <a:t>руб. - среднемесячная заработная плата</a:t>
            </a:r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>
            <a:off x="350838" y="836613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4" name="Picture 8" descr="IMG_0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3914775"/>
            <a:ext cx="300513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kartaeln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3625850"/>
            <a:ext cx="31083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3598863"/>
            <a:ext cx="24066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274638"/>
            <a:ext cx="9182100" cy="274637"/>
          </a:xfrm>
        </p:spPr>
        <p:txBody>
          <a:bodyPr/>
          <a:lstStyle/>
          <a:p>
            <a:pPr eaLnBrk="1" hangingPunct="1"/>
            <a:r>
              <a:rPr lang="ru-RU" sz="1700" b="1" dirty="0" smtClean="0"/>
              <a:t>Основные характеристики бюджета муниципального образования "</a:t>
            </a:r>
            <a:r>
              <a:rPr lang="ru-RU" sz="1700" b="1" dirty="0" err="1" smtClean="0"/>
              <a:t>Ельнинский</a:t>
            </a:r>
            <a:r>
              <a:rPr lang="ru-RU" sz="1700" b="1" dirty="0" smtClean="0"/>
              <a:t> район" Смоленской области на 2020-2022 годы</a:t>
            </a:r>
          </a:p>
        </p:txBody>
      </p:sp>
      <p:graphicFrame>
        <p:nvGraphicFramePr>
          <p:cNvPr id="32894" name="Group 126"/>
          <p:cNvGraphicFramePr>
            <a:graphicFrameLocks noGrp="1"/>
          </p:cNvGraphicFramePr>
          <p:nvPr>
            <p:ph idx="1"/>
          </p:nvPr>
        </p:nvGraphicFramePr>
        <p:xfrm>
          <a:off x="254000" y="925513"/>
          <a:ext cx="9438046" cy="5134981"/>
        </p:xfrm>
        <a:graphic>
          <a:graphicData uri="http://schemas.openxmlformats.org/drawingml/2006/table">
            <a:tbl>
              <a:tblPr/>
              <a:tblGrid>
                <a:gridCol w="4730750"/>
                <a:gridCol w="1384658"/>
                <a:gridCol w="1598613"/>
                <a:gridCol w="503237"/>
                <a:gridCol w="1220788"/>
              </a:tblGrid>
              <a:tr h="238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20201год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                                                                                                                                                                                                                                                                          год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- 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285620,8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266217,0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273956,8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налоговые доходы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37212,2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38162,6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38902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неналоговые доходы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1377,6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1396,4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1404,5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безвозмездные поступления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247031,0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226657,9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233650,3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287549,8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268195,09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257971,8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текущий бюджет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287549,8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264422,79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250345,4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условно утверждаемые расходы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3772,3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7626,4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профицит(+)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-1929,0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-1978,0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-2015,0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 - 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1929,0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1978,0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кредиты - всего,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1929,0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1978,0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- получение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9100,0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11078,0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13093,0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- погашение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9100,0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11078,0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изменение остатков средств бюджета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дефицита бюджета к доходам,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0,499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91" name="Rectangle 2081"/>
          <p:cNvSpPr>
            <a:spLocks noChangeArrowheads="1"/>
          </p:cNvSpPr>
          <p:nvPr/>
        </p:nvSpPr>
        <p:spPr bwMode="auto">
          <a:xfrm>
            <a:off x="8542338" y="692150"/>
            <a:ext cx="677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/>
          <a:lstStyle/>
          <a:p>
            <a:pPr algn="ctr"/>
            <a:r>
              <a:rPr lang="ru-RU" sz="1000"/>
              <a:t>тыс.руб.</a:t>
            </a:r>
          </a:p>
        </p:txBody>
      </p:sp>
      <p:sp>
        <p:nvSpPr>
          <p:cNvPr id="32892" name="Line 2090"/>
          <p:cNvSpPr>
            <a:spLocks noChangeShapeType="1"/>
          </p:cNvSpPr>
          <p:nvPr/>
        </p:nvSpPr>
        <p:spPr bwMode="auto">
          <a:xfrm>
            <a:off x="350838" y="69215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17488"/>
            <a:ext cx="8915400" cy="346075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Доходы бюджета муниципального образования "Ельнинский район" Смоленской области</a:t>
            </a:r>
            <a:r>
              <a:rPr lang="ru-RU" sz="1700" b="1" smtClean="0">
                <a:latin typeface="Bookman Old Style" pitchFamily="18" charset="0"/>
              </a:rPr>
              <a:t>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836613"/>
            <a:ext cx="8915400" cy="5334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/>
              <a:t>Доходы бюджета муниципального образования</a:t>
            </a:r>
            <a:r>
              <a:rPr lang="ru-RU" sz="700" b="1" smtClean="0">
                <a:latin typeface="Bookman Old Style" pitchFamily="18" charset="0"/>
              </a:rPr>
              <a:t> </a:t>
            </a:r>
            <a:r>
              <a:rPr lang="ru-RU" sz="1600" b="1" smtClean="0"/>
              <a:t>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322263" y="865188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6" name="AutoShape 5"/>
          <p:cNvSpPr>
            <a:spLocks noChangeArrowheads="1"/>
          </p:cNvSpPr>
          <p:nvPr/>
        </p:nvSpPr>
        <p:spPr bwMode="auto">
          <a:xfrm>
            <a:off x="3783013" y="1647825"/>
            <a:ext cx="2341562" cy="109696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9050">
            <a:noFill/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/>
              <a:t>Доходы бюджета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465138" y="3406775"/>
            <a:ext cx="2703512" cy="2308225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/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519488" y="3424238"/>
            <a:ext cx="2727325" cy="2303462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 b="1"/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594475" y="3402013"/>
            <a:ext cx="3030538" cy="2316162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/>
              <a:t>Безвозмездные поступления - это финансовая помощь из бюджетов других уровней (межбюджетные трансферты), от физических и юридических лиц</a:t>
            </a:r>
            <a:r>
              <a:rPr lang="ru-RU" sz="16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3800" name="AutoShape 9"/>
          <p:cNvSpPr>
            <a:spLocks noChangeArrowheads="1"/>
          </p:cNvSpPr>
          <p:nvPr/>
        </p:nvSpPr>
        <p:spPr bwMode="auto">
          <a:xfrm rot="2313247">
            <a:off x="6264275" y="2205038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 rot="7897213">
            <a:off x="1885157" y="2150269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3802" name="AutoShape 12"/>
          <p:cNvSpPr>
            <a:spLocks noChangeArrowheads="1"/>
          </p:cNvSpPr>
          <p:nvPr/>
        </p:nvSpPr>
        <p:spPr bwMode="auto">
          <a:xfrm>
            <a:off x="4543425" y="2832100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60350"/>
            <a:ext cx="9220200" cy="350838"/>
          </a:xfrm>
        </p:spPr>
        <p:txBody>
          <a:bodyPr/>
          <a:lstStyle/>
          <a:p>
            <a:pPr algn="ctr" eaLnBrk="1" hangingPunct="1"/>
            <a:r>
              <a:rPr lang="ru-RU" sz="2000" b="1" dirty="0" smtClean="0"/>
              <a:t>Основные параметры бюджета муниципального образования "</a:t>
            </a:r>
            <a:r>
              <a:rPr lang="ru-RU" sz="2000" b="1" dirty="0" err="1" smtClean="0"/>
              <a:t>Ельнинский</a:t>
            </a:r>
            <a:r>
              <a:rPr lang="ru-RU" sz="2000" b="1" dirty="0" smtClean="0"/>
              <a:t> район" Смоленской области на 2020 год</a:t>
            </a:r>
          </a:p>
        </p:txBody>
      </p:sp>
      <p:sp>
        <p:nvSpPr>
          <p:cNvPr id="31746" name="AutoShape 4"/>
          <p:cNvSpPr>
            <a:spLocks noChangeArrowheads="1"/>
          </p:cNvSpPr>
          <p:nvPr/>
        </p:nvSpPr>
        <p:spPr bwMode="auto">
          <a:xfrm rot="-5400000">
            <a:off x="3855244" y="2331244"/>
            <a:ext cx="1728787" cy="233997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/>
              <a:t>БЮДЖЕТ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549650" y="1052513"/>
            <a:ext cx="2338388" cy="1368425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/>
              <a:t>Доходы в расчете</a:t>
            </a:r>
          </a:p>
          <a:p>
            <a:pPr algn="ctr"/>
            <a:r>
              <a:rPr lang="ru-RU" b="1" dirty="0"/>
              <a:t>на 1 человека</a:t>
            </a:r>
            <a:r>
              <a:rPr lang="ru-RU" dirty="0"/>
              <a:t> </a:t>
            </a:r>
          </a:p>
          <a:p>
            <a:pPr algn="ctr"/>
            <a:r>
              <a:rPr lang="ru-RU" b="1" smtClean="0"/>
              <a:t>22849,67 </a:t>
            </a:r>
            <a:r>
              <a:rPr lang="ru-RU" b="1" dirty="0" smtClean="0"/>
              <a:t>руб</a:t>
            </a:r>
            <a:r>
              <a:rPr lang="ru-RU" b="1" dirty="0"/>
              <a:t>.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3549650" y="4581525"/>
            <a:ext cx="2338388" cy="1584325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/>
              <a:t>Расходы в расчете на 1 человека</a:t>
            </a:r>
          </a:p>
          <a:p>
            <a:pPr algn="ctr"/>
            <a:r>
              <a:rPr lang="ru-RU" b="1" dirty="0" smtClean="0"/>
              <a:t>23003,99 </a:t>
            </a:r>
            <a:r>
              <a:rPr lang="ru-RU" b="1" dirty="0"/>
              <a:t>руб.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 rot="10800000">
            <a:off x="2768600" y="1052513"/>
            <a:ext cx="701675" cy="5113337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200" b="1" dirty="0"/>
              <a:t>Доходы бюджета </a:t>
            </a:r>
            <a:r>
              <a:rPr lang="ru-RU" sz="2200" b="1" dirty="0" smtClean="0"/>
              <a:t>285620,8тыс.руб</a:t>
            </a:r>
            <a:r>
              <a:rPr lang="ru-RU" sz="2200" dirty="0"/>
              <a:t>.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 rot="10800000">
            <a:off x="5967413" y="1052513"/>
            <a:ext cx="701675" cy="5113337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200" b="1" dirty="0"/>
              <a:t>Расходы бюджета </a:t>
            </a:r>
            <a:r>
              <a:rPr lang="ru-RU" sz="2200" b="1" dirty="0" smtClean="0"/>
              <a:t>287549,8 тыс.руб</a:t>
            </a:r>
            <a:r>
              <a:rPr lang="ru-RU" sz="2200" b="1" dirty="0"/>
              <a:t>.</a:t>
            </a:r>
          </a:p>
        </p:txBody>
      </p:sp>
      <p:sp>
        <p:nvSpPr>
          <p:cNvPr id="31751" name="AutoShape 9"/>
          <p:cNvSpPr>
            <a:spLocks noChangeArrowheads="1"/>
          </p:cNvSpPr>
          <p:nvPr/>
        </p:nvSpPr>
        <p:spPr bwMode="auto">
          <a:xfrm>
            <a:off x="428625" y="1125538"/>
            <a:ext cx="2260600" cy="1368425"/>
          </a:xfrm>
          <a:prstGeom prst="homePlate">
            <a:avLst>
              <a:gd name="adj" fmla="val 41299"/>
            </a:avLst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/>
              <a:t>Налоговые доходы</a:t>
            </a:r>
          </a:p>
          <a:p>
            <a:pPr algn="ctr"/>
            <a:r>
              <a:rPr lang="ru-RU" b="1" dirty="0" smtClean="0"/>
              <a:t>37212,2тыс.руб.</a:t>
            </a:r>
            <a:endParaRPr lang="ru-RU" b="1" dirty="0"/>
          </a:p>
        </p:txBody>
      </p:sp>
      <p:sp>
        <p:nvSpPr>
          <p:cNvPr id="31752" name="AutoShape 10"/>
          <p:cNvSpPr>
            <a:spLocks noChangeArrowheads="1"/>
          </p:cNvSpPr>
          <p:nvPr/>
        </p:nvSpPr>
        <p:spPr bwMode="auto">
          <a:xfrm>
            <a:off x="428625" y="4724400"/>
            <a:ext cx="2262188" cy="1368425"/>
          </a:xfrm>
          <a:prstGeom prst="homePlate">
            <a:avLst>
              <a:gd name="adj" fmla="val 41328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/>
              <a:t>Безвозмездные поступления</a:t>
            </a:r>
          </a:p>
          <a:p>
            <a:pPr algn="ctr"/>
            <a:r>
              <a:rPr lang="ru-RU" b="1" dirty="0" smtClean="0"/>
              <a:t>247031,0тыс.руб</a:t>
            </a:r>
            <a:r>
              <a:rPr lang="ru-RU" b="1" dirty="0"/>
              <a:t>.</a:t>
            </a:r>
          </a:p>
        </p:txBody>
      </p:sp>
      <p:sp>
        <p:nvSpPr>
          <p:cNvPr id="31753" name="AutoShape 11"/>
          <p:cNvSpPr>
            <a:spLocks noChangeArrowheads="1"/>
          </p:cNvSpPr>
          <p:nvPr/>
        </p:nvSpPr>
        <p:spPr bwMode="auto">
          <a:xfrm>
            <a:off x="476250" y="2933700"/>
            <a:ext cx="2262188" cy="1368425"/>
          </a:xfrm>
          <a:prstGeom prst="homePlate">
            <a:avLst>
              <a:gd name="adj" fmla="val 41328"/>
            </a:avLst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/>
              <a:t>Неналоговые доходы</a:t>
            </a:r>
          </a:p>
          <a:p>
            <a:pPr algn="ctr"/>
            <a:r>
              <a:rPr lang="ru-RU" b="1" dirty="0" smtClean="0"/>
              <a:t>1377,6тыс.руб</a:t>
            </a:r>
            <a:r>
              <a:rPr lang="ru-RU" b="1" dirty="0"/>
              <a:t>.</a:t>
            </a:r>
          </a:p>
        </p:txBody>
      </p:sp>
      <p:sp>
        <p:nvSpPr>
          <p:cNvPr id="31754" name="AutoShape 12"/>
          <p:cNvSpPr>
            <a:spLocks noChangeArrowheads="1"/>
          </p:cNvSpPr>
          <p:nvPr/>
        </p:nvSpPr>
        <p:spPr bwMode="auto">
          <a:xfrm rot="10800000">
            <a:off x="6756400" y="1052513"/>
            <a:ext cx="2876550" cy="538162"/>
          </a:xfrm>
          <a:prstGeom prst="homePlate">
            <a:avLst>
              <a:gd name="adj" fmla="val 133628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 dirty="0"/>
              <a:t>Образование</a:t>
            </a:r>
          </a:p>
          <a:p>
            <a:pPr algn="ctr"/>
            <a:r>
              <a:rPr lang="ru-RU" sz="1400" b="1" dirty="0" smtClean="0"/>
              <a:t>147989,9тыс.руб</a:t>
            </a:r>
            <a:r>
              <a:rPr lang="ru-RU" sz="1400" b="1" dirty="0"/>
              <a:t>.</a:t>
            </a:r>
          </a:p>
        </p:txBody>
      </p:sp>
      <p:sp>
        <p:nvSpPr>
          <p:cNvPr id="31755" name="Line 16"/>
          <p:cNvSpPr>
            <a:spLocks noChangeShapeType="1"/>
          </p:cNvSpPr>
          <p:nvPr/>
        </p:nvSpPr>
        <p:spPr bwMode="auto">
          <a:xfrm>
            <a:off x="369888" y="80645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AutoShape 17"/>
          <p:cNvSpPr>
            <a:spLocks noChangeArrowheads="1"/>
          </p:cNvSpPr>
          <p:nvPr/>
        </p:nvSpPr>
        <p:spPr bwMode="auto">
          <a:xfrm rot="10800000">
            <a:off x="6719888" y="1711325"/>
            <a:ext cx="2876550" cy="676275"/>
          </a:xfrm>
          <a:prstGeom prst="homePlate">
            <a:avLst>
              <a:gd name="adj" fmla="val 99125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400" b="1" dirty="0" smtClean="0"/>
              <a:t>Национальная безопасность и правоохранительная деятельность</a:t>
            </a:r>
            <a:endParaRPr lang="ru-RU" sz="1400" b="1" dirty="0"/>
          </a:p>
          <a:p>
            <a:pPr algn="ctr"/>
            <a:r>
              <a:rPr lang="ru-RU" sz="1400" b="1" dirty="0" smtClean="0"/>
              <a:t>10,0 </a:t>
            </a:r>
            <a:r>
              <a:rPr lang="ru-RU" sz="1400" b="1" dirty="0"/>
              <a:t>тыс.руб.</a:t>
            </a:r>
          </a:p>
        </p:txBody>
      </p:sp>
      <p:sp>
        <p:nvSpPr>
          <p:cNvPr id="31757" name="AutoShape 18"/>
          <p:cNvSpPr>
            <a:spLocks noChangeArrowheads="1"/>
          </p:cNvSpPr>
          <p:nvPr/>
        </p:nvSpPr>
        <p:spPr bwMode="auto">
          <a:xfrm rot="10800000">
            <a:off x="6715125" y="2538413"/>
            <a:ext cx="2876550" cy="615950"/>
          </a:xfrm>
          <a:prstGeom prst="homePlate">
            <a:avLst>
              <a:gd name="adj" fmla="val 116753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 dirty="0"/>
              <a:t>Социальная политика</a:t>
            </a:r>
          </a:p>
          <a:p>
            <a:pPr algn="ctr"/>
            <a:r>
              <a:rPr lang="ru-RU" sz="1400" b="1" dirty="0" smtClean="0"/>
              <a:t>17410,3тыс.руб</a:t>
            </a:r>
            <a:r>
              <a:rPr lang="ru-RU" sz="1400" b="1" dirty="0"/>
              <a:t>.</a:t>
            </a:r>
          </a:p>
        </p:txBody>
      </p:sp>
      <p:sp>
        <p:nvSpPr>
          <p:cNvPr id="31758" name="AutoShape 19"/>
          <p:cNvSpPr>
            <a:spLocks noChangeArrowheads="1"/>
          </p:cNvSpPr>
          <p:nvPr/>
        </p:nvSpPr>
        <p:spPr bwMode="auto">
          <a:xfrm rot="10800000">
            <a:off x="6705600" y="3276600"/>
            <a:ext cx="2876550" cy="615950"/>
          </a:xfrm>
          <a:prstGeom prst="homePlate">
            <a:avLst>
              <a:gd name="adj" fmla="val 116753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400" b="1" dirty="0"/>
              <a:t>Культура и кинематография</a:t>
            </a:r>
          </a:p>
          <a:p>
            <a:pPr algn="ctr"/>
            <a:r>
              <a:rPr lang="ru-RU" sz="1400" b="1" dirty="0" smtClean="0"/>
              <a:t>41641,0 тыс.руб</a:t>
            </a:r>
            <a:r>
              <a:rPr lang="ru-RU" sz="1400" b="1" dirty="0"/>
              <a:t>.</a:t>
            </a:r>
          </a:p>
        </p:txBody>
      </p:sp>
      <p:sp>
        <p:nvSpPr>
          <p:cNvPr id="31759" name="AutoShape 20"/>
          <p:cNvSpPr>
            <a:spLocks noChangeArrowheads="1"/>
          </p:cNvSpPr>
          <p:nvPr/>
        </p:nvSpPr>
        <p:spPr bwMode="auto">
          <a:xfrm rot="10800000">
            <a:off x="6724650" y="4014788"/>
            <a:ext cx="2876550" cy="615950"/>
          </a:xfrm>
          <a:prstGeom prst="homePlate">
            <a:avLst>
              <a:gd name="adj" fmla="val 116753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 dirty="0"/>
              <a:t>Дорожное хозяйство</a:t>
            </a:r>
          </a:p>
          <a:p>
            <a:pPr algn="ctr"/>
            <a:r>
              <a:rPr lang="ru-RU" sz="1400" b="1" dirty="0" smtClean="0"/>
              <a:t>453,6  тыс.руб</a:t>
            </a:r>
            <a:r>
              <a:rPr lang="ru-RU" sz="1400" b="1" dirty="0"/>
              <a:t>.</a:t>
            </a:r>
          </a:p>
        </p:txBody>
      </p:sp>
      <p:sp>
        <p:nvSpPr>
          <p:cNvPr id="31760" name="AutoShape 21"/>
          <p:cNvSpPr>
            <a:spLocks noChangeArrowheads="1"/>
          </p:cNvSpPr>
          <p:nvPr/>
        </p:nvSpPr>
        <p:spPr bwMode="auto">
          <a:xfrm rot="10800000">
            <a:off x="6734175" y="4759325"/>
            <a:ext cx="2876550" cy="615950"/>
          </a:xfrm>
          <a:prstGeom prst="homePlate">
            <a:avLst>
              <a:gd name="adj" fmla="val 116753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 dirty="0"/>
              <a:t>Транспорт</a:t>
            </a:r>
          </a:p>
          <a:p>
            <a:pPr algn="ctr"/>
            <a:r>
              <a:rPr lang="ru-RU" sz="1400" b="1" dirty="0"/>
              <a:t>600,0 тыс.руб.</a:t>
            </a:r>
          </a:p>
        </p:txBody>
      </p:sp>
      <p:sp>
        <p:nvSpPr>
          <p:cNvPr id="31761" name="AutoShape 22"/>
          <p:cNvSpPr>
            <a:spLocks noChangeArrowheads="1"/>
          </p:cNvSpPr>
          <p:nvPr/>
        </p:nvSpPr>
        <p:spPr bwMode="auto">
          <a:xfrm rot="10800000">
            <a:off x="6734175" y="5499100"/>
            <a:ext cx="2876550" cy="615950"/>
          </a:xfrm>
          <a:prstGeom prst="homePlate">
            <a:avLst>
              <a:gd name="adj" fmla="val 116753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 dirty="0"/>
              <a:t>Прочие расходы</a:t>
            </a:r>
          </a:p>
          <a:p>
            <a:pPr algn="ctr"/>
            <a:r>
              <a:rPr lang="ru-RU" sz="1400" b="1" dirty="0" smtClean="0"/>
              <a:t>79445,00тыс.руб</a:t>
            </a:r>
            <a:r>
              <a:rPr lang="ru-RU" sz="1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49225"/>
            <a:ext cx="8915400" cy="500063"/>
          </a:xfrm>
        </p:spPr>
        <p:txBody>
          <a:bodyPr tIns="0" bIns="0"/>
          <a:lstStyle/>
          <a:p>
            <a:pPr eaLnBrk="1" hangingPunct="1"/>
            <a:r>
              <a:rPr lang="ru-RU" sz="2000" b="1" smtClean="0">
                <a:latin typeface="Bookman Old Style" pitchFamily="18" charset="0"/>
              </a:rPr>
              <a:t>Межбюджетные трансферты (безвозмездные поступления)</a:t>
            </a:r>
            <a:r>
              <a:rPr lang="ru-RU" sz="400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919163"/>
            <a:ext cx="8915400" cy="554037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1600" b="1" smtClean="0"/>
              <a:t>Межбюджетные трансферты (безвозмездные поступления)</a:t>
            </a:r>
            <a:r>
              <a:rPr lang="ru-RU" sz="1600" smtClean="0"/>
              <a:t> -</a:t>
            </a:r>
            <a:r>
              <a:rPr lang="ru-RU" sz="1600" b="1" smtClean="0"/>
              <a:t> это средства одного бюджета бюджетной системы РФ, перечисляемые другому бюджету бюджетной системы РФ.</a:t>
            </a: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334963" y="81915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852488" y="2470150"/>
            <a:ext cx="69818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539750" algn="ctr"/>
            <a:endParaRPr lang="ru-RU"/>
          </a:p>
        </p:txBody>
      </p:sp>
      <p:sp>
        <p:nvSpPr>
          <p:cNvPr id="34821" name="AutoShape 7"/>
          <p:cNvSpPr>
            <a:spLocks noChangeArrowheads="1"/>
          </p:cNvSpPr>
          <p:nvPr/>
        </p:nvSpPr>
        <p:spPr bwMode="auto">
          <a:xfrm>
            <a:off x="3783013" y="1697038"/>
            <a:ext cx="2341562" cy="109696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9050">
            <a:noFill/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b="1"/>
              <a:t>Формы межбюджетных трансфертов</a:t>
            </a: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347663" y="3386138"/>
            <a:ext cx="2801937" cy="2613025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400"/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3508375" y="3395663"/>
            <a:ext cx="2976563" cy="2587625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/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b="1"/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6821488" y="3375025"/>
            <a:ext cx="2728912" cy="2608263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/>
              <a:t>Субсидия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 </a:t>
            </a:r>
          </a:p>
        </p:txBody>
      </p:sp>
      <p:sp>
        <p:nvSpPr>
          <p:cNvPr id="34825" name="AutoShape 11"/>
          <p:cNvSpPr>
            <a:spLocks noChangeArrowheads="1"/>
          </p:cNvSpPr>
          <p:nvPr/>
        </p:nvSpPr>
        <p:spPr bwMode="auto">
          <a:xfrm rot="7897213">
            <a:off x="1895475" y="2012950"/>
            <a:ext cx="1611313" cy="881063"/>
          </a:xfrm>
          <a:prstGeom prst="curvedUpArrow">
            <a:avLst>
              <a:gd name="adj1" fmla="val 33850"/>
              <a:gd name="adj2" fmla="val 72831"/>
              <a:gd name="adj3" fmla="val 74671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6" name="AutoShape 12"/>
          <p:cNvSpPr>
            <a:spLocks noChangeArrowheads="1"/>
          </p:cNvSpPr>
          <p:nvPr/>
        </p:nvSpPr>
        <p:spPr bwMode="auto">
          <a:xfrm>
            <a:off x="4543425" y="2860675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7" name="AutoShape 13"/>
          <p:cNvSpPr>
            <a:spLocks noChangeArrowheads="1"/>
          </p:cNvSpPr>
          <p:nvPr/>
        </p:nvSpPr>
        <p:spPr bwMode="auto">
          <a:xfrm rot="2313247">
            <a:off x="6323013" y="2106613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74675" y="1447800"/>
          <a:ext cx="8766175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39700"/>
            <a:ext cx="8915400" cy="871538"/>
          </a:xfrm>
        </p:spPr>
        <p:txBody>
          <a:bodyPr/>
          <a:lstStyle/>
          <a:p>
            <a:pPr eaLnBrk="1" hangingPunct="1"/>
            <a:r>
              <a:rPr lang="ru-RU" sz="1900" b="1" dirty="0" smtClean="0"/>
              <a:t>Структура доходов бюджета муниципального образования "</a:t>
            </a:r>
            <a:r>
              <a:rPr lang="ru-RU" sz="1900" b="1" dirty="0" err="1" smtClean="0"/>
              <a:t>Ельнинский</a:t>
            </a:r>
            <a:r>
              <a:rPr lang="ru-RU" sz="1900" b="1" dirty="0" smtClean="0"/>
              <a:t> район" Смоленской области на  2020 год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350838" y="109855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8915400" cy="5619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Bookman Old Style" pitchFamily="18" charset="0"/>
              </a:rPr>
              <a:t>Безвозмездные поступления 247031,0тыс.руб.</a:t>
            </a:r>
            <a:r>
              <a:rPr lang="ru-RU" sz="4000" dirty="0" smtClean="0"/>
              <a:t> 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33413" y="704850"/>
          <a:ext cx="88487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320675" y="695325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60350"/>
            <a:ext cx="8915400" cy="3460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Bookman Old Style" pitchFamily="18" charset="0"/>
              </a:rPr>
              <a:t>Налоговые доходы 37212,2 тыс.руб.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84150" y="749300"/>
          <a:ext cx="9264650" cy="592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Line 12"/>
          <p:cNvSpPr>
            <a:spLocks noChangeShapeType="1"/>
          </p:cNvSpPr>
          <p:nvPr/>
        </p:nvSpPr>
        <p:spPr bwMode="auto">
          <a:xfrm>
            <a:off x="311150" y="78105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0813"/>
            <a:ext cx="8915400" cy="490537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Bookman Old Style" pitchFamily="18" charset="0"/>
              </a:rPr>
              <a:t>Неналоговые доходы 1 377,6 тыс.руб.</a:t>
            </a:r>
            <a:r>
              <a:rPr lang="ru-RU" sz="4000" dirty="0" smtClean="0"/>
              <a:t> 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20700" y="768350"/>
          <a:ext cx="9045575" cy="595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Line 8"/>
          <p:cNvSpPr>
            <a:spLocks noChangeShapeType="1"/>
          </p:cNvSpPr>
          <p:nvPr/>
        </p:nvSpPr>
        <p:spPr bwMode="auto">
          <a:xfrm>
            <a:off x="301625" y="78105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biznesinalogi.com/wp-content/uploads/2015/09/Screensho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1838325"/>
            <a:ext cx="53625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100263" y="0"/>
            <a:ext cx="57324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Bookman Old Style" pitchFamily="18" charset="0"/>
              </a:rPr>
              <a:t>Содержание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68300" y="561975"/>
            <a:ext cx="4927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hlinkClick r:id="rId4" action="ppaction://hlinksldjump"/>
              </a:rPr>
              <a:t>Предисловие</a:t>
            </a:r>
            <a:endParaRPr lang="ru-RU" sz="1200" b="1" i="1" dirty="0"/>
          </a:p>
          <a:p>
            <a:r>
              <a:rPr lang="ru-RU" sz="1200" b="1" i="1" dirty="0">
                <a:hlinkClick r:id="rId5" action="ppaction://hlinksldjump"/>
              </a:rPr>
              <a:t>Что такое бюджет?</a:t>
            </a:r>
            <a:endParaRPr lang="ru-RU" sz="1200" b="1" i="1" dirty="0"/>
          </a:p>
          <a:p>
            <a:r>
              <a:rPr lang="ru-RU" sz="1200" b="1" i="1" dirty="0">
                <a:hlinkClick r:id="rId6" action="ppaction://hlinksldjump"/>
              </a:rPr>
              <a:t>Какие бывают бюджеты?</a:t>
            </a:r>
            <a:endParaRPr lang="ru-RU" sz="1200" b="1" i="1" dirty="0"/>
          </a:p>
          <a:p>
            <a:r>
              <a:rPr lang="ru-RU" sz="1200" b="1" i="1" dirty="0">
                <a:hlinkClick r:id="rId7" action="ppaction://hlinksldjump"/>
              </a:rPr>
              <a:t>Бюджетная система Российской Федерации</a:t>
            </a:r>
            <a:endParaRPr lang="ru-RU" sz="1200" b="1" i="1" dirty="0"/>
          </a:p>
          <a:p>
            <a:r>
              <a:rPr lang="ru-RU" sz="1200" b="1" i="1" dirty="0">
                <a:hlinkClick r:id="rId8" action="ppaction://hlinksldjump"/>
              </a:rPr>
              <a:t> Основы составления проекта бюджета</a:t>
            </a:r>
            <a:endParaRPr lang="ru-RU" sz="1200" b="1" i="1" dirty="0"/>
          </a:p>
          <a:p>
            <a:r>
              <a:rPr lang="ru-RU" sz="1200" b="1" i="1" dirty="0">
                <a:hlinkClick r:id="rId9" action="ppaction://hlinksldjump"/>
              </a:rPr>
              <a:t>Бюджетный процесс</a:t>
            </a:r>
            <a:endParaRPr lang="ru-RU" sz="1200" b="1" i="1" dirty="0"/>
          </a:p>
          <a:p>
            <a:r>
              <a:rPr lang="ru-RU" sz="1200" b="1" i="1" dirty="0"/>
              <a:t>Гражданин, его участие в бюджетном процессе</a:t>
            </a:r>
          </a:p>
          <a:p>
            <a:r>
              <a:rPr lang="ru-RU" sz="1200" b="1" i="1" dirty="0">
                <a:hlinkClick r:id="rId10" action="ppaction://hlinksldjump"/>
              </a:rPr>
              <a:t>Возможности влияния гражданина на состав бюджета</a:t>
            </a:r>
            <a:endParaRPr lang="ru-RU" sz="1200" b="1" i="1" dirty="0"/>
          </a:p>
          <a:p>
            <a:r>
              <a:rPr lang="ru-RU" sz="1200" b="1" i="1" dirty="0">
                <a:hlinkClick r:id="rId11" action="ppaction://hlinksldjump"/>
              </a:rPr>
              <a:t>Показатели социально – экономического развития</a:t>
            </a:r>
            <a:endParaRPr lang="ru-RU" sz="1200" b="1" i="1" dirty="0"/>
          </a:p>
          <a:p>
            <a:r>
              <a:rPr lang="ru-RU" sz="1200" b="1" i="1" dirty="0">
                <a:hlinkClick r:id="rId12" action="ppaction://hlinksldjump"/>
              </a:rPr>
              <a:t>Основные параметры бюджета</a:t>
            </a:r>
            <a:endParaRPr lang="ru-RU" sz="1200" b="1" i="1" dirty="0"/>
          </a:p>
          <a:p>
            <a:r>
              <a:rPr lang="ru-RU" sz="1200" b="1" i="1" dirty="0">
                <a:hlinkClick r:id="rId13" action="ppaction://hlinksldjump"/>
              </a:rPr>
              <a:t>Основные характеристики бюджета</a:t>
            </a:r>
            <a:endParaRPr lang="ru-RU" sz="1200" b="1" i="1" dirty="0"/>
          </a:p>
          <a:p>
            <a:r>
              <a:rPr lang="ru-RU" sz="1200" b="1" i="1" dirty="0">
                <a:hlinkClick r:id="rId14" action="ppaction://hlinksldjump"/>
              </a:rPr>
              <a:t>Доходы бюджета</a:t>
            </a:r>
            <a:endParaRPr lang="ru-RU" sz="1200" b="1" i="1" dirty="0"/>
          </a:p>
          <a:p>
            <a:r>
              <a:rPr lang="ru-RU" sz="1200" b="1" i="1" dirty="0">
                <a:hlinkClick r:id="rId15" action="ppaction://hlinksldjump"/>
              </a:rPr>
              <a:t>Межбюджетные трансферты (безвозмездные поступления) </a:t>
            </a:r>
            <a:endParaRPr lang="ru-RU" sz="1200" b="1" i="1" dirty="0"/>
          </a:p>
          <a:p>
            <a:r>
              <a:rPr lang="ru-RU" sz="1200" b="1" i="1" dirty="0">
                <a:hlinkClick r:id="rId16" action="ppaction://hlinksldjump"/>
              </a:rPr>
              <a:t>Структура доходов бюджета</a:t>
            </a:r>
            <a:endParaRPr lang="ru-RU" sz="1200" b="1" i="1" dirty="0"/>
          </a:p>
          <a:p>
            <a:r>
              <a:rPr lang="ru-RU" sz="1200" b="1" i="1" dirty="0"/>
              <a:t>Безвозмездные поступления</a:t>
            </a:r>
          </a:p>
          <a:p>
            <a:r>
              <a:rPr lang="ru-RU" sz="1200" b="1" i="1" dirty="0"/>
              <a:t>Налоговые доходы</a:t>
            </a:r>
          </a:p>
          <a:p>
            <a:r>
              <a:rPr lang="ru-RU" sz="1200" b="1" i="1" dirty="0"/>
              <a:t>Неналоговые доходы</a:t>
            </a:r>
          </a:p>
          <a:p>
            <a:r>
              <a:rPr lang="ru-RU" sz="1200" b="1" i="1" dirty="0">
                <a:hlinkClick r:id="rId17" action="ppaction://hlinksldjump"/>
              </a:rPr>
              <a:t>Основные мероприятия  по мобилизации доходов бюджета</a:t>
            </a:r>
            <a:endParaRPr lang="ru-RU" sz="1200" b="1" i="1" dirty="0"/>
          </a:p>
          <a:p>
            <a:r>
              <a:rPr lang="ru-RU" sz="1200" b="1" i="1" dirty="0">
                <a:hlinkClick r:id="rId18" action="ppaction://hlinksldjump"/>
              </a:rPr>
              <a:t>Расходы бюджета</a:t>
            </a:r>
            <a:endParaRPr lang="ru-RU" sz="1200" b="1" i="1" dirty="0"/>
          </a:p>
          <a:p>
            <a:r>
              <a:rPr lang="ru-RU" sz="1200" b="1" i="1" dirty="0">
                <a:hlinkClick r:id="rId19" action="ppaction://hlinksldjump"/>
              </a:rPr>
              <a:t>Понятия и типы расходных обязательств</a:t>
            </a:r>
            <a:endParaRPr lang="ru-RU" sz="1200" b="1" i="1" dirty="0"/>
          </a:p>
          <a:p>
            <a:r>
              <a:rPr lang="ru-RU" sz="1200" b="1" i="1" dirty="0">
                <a:hlinkClick r:id="rId20" action="ppaction://hlinksldjump"/>
              </a:rPr>
              <a:t>Муниципальные программы стр.1</a:t>
            </a:r>
            <a:endParaRPr lang="ru-RU" sz="1200" b="1" i="1" dirty="0"/>
          </a:p>
          <a:p>
            <a:r>
              <a:rPr lang="ru-RU" sz="1200" b="1" i="1" dirty="0">
                <a:hlinkClick r:id="rId21" action="ppaction://hlinksldjump"/>
              </a:rPr>
              <a:t>Муниципальные программы стр.2</a:t>
            </a:r>
            <a:endParaRPr lang="ru-RU" sz="1200" b="1" i="1" dirty="0"/>
          </a:p>
          <a:p>
            <a:r>
              <a:rPr lang="ru-RU" sz="1200" b="1" i="1" dirty="0">
                <a:hlinkClick r:id="rId22" action="ppaction://hlinksldjump"/>
              </a:rPr>
              <a:t>Муниципальные программы стр.3</a:t>
            </a:r>
            <a:endParaRPr lang="ru-RU" sz="1200" b="1" i="1" dirty="0"/>
          </a:p>
          <a:p>
            <a:r>
              <a:rPr lang="ru-RU" sz="1200" b="1" i="1" dirty="0">
                <a:hlinkClick r:id="rId23" action="ppaction://hlinksldjump"/>
              </a:rPr>
              <a:t>Расходы по публично-нормативным обязательствам в </a:t>
            </a:r>
            <a:r>
              <a:rPr lang="ru-RU" sz="1200" b="1" i="1" dirty="0" smtClean="0">
                <a:hlinkClick r:id="rId23" action="ppaction://hlinksldjump"/>
              </a:rPr>
              <a:t>2020 </a:t>
            </a:r>
            <a:r>
              <a:rPr lang="ru-RU" sz="1200" b="1" i="1" dirty="0">
                <a:hlinkClick r:id="rId23" action="ppaction://hlinksldjump"/>
              </a:rPr>
              <a:t>году</a:t>
            </a:r>
            <a:endParaRPr lang="ru-RU" sz="1200" b="1" i="1" dirty="0"/>
          </a:p>
          <a:p>
            <a:r>
              <a:rPr lang="ru-RU" sz="1200" b="1" i="1" dirty="0">
                <a:hlinkClick r:id="rId24" action="ppaction://hlinksldjump"/>
              </a:rPr>
              <a:t>Источники финансирования дефицита бюджета</a:t>
            </a:r>
            <a:endParaRPr lang="ru-RU" sz="1200" b="1" i="1" dirty="0"/>
          </a:p>
          <a:p>
            <a:r>
              <a:rPr lang="ru-RU" sz="1200" b="1" i="1" dirty="0">
                <a:hlinkClick r:id="rId25" action="ppaction://hlinksldjump"/>
              </a:rPr>
              <a:t>Муниципальный долг</a:t>
            </a:r>
            <a:endParaRPr lang="ru-RU" sz="1200" b="1" i="1" dirty="0"/>
          </a:p>
          <a:p>
            <a:r>
              <a:rPr lang="ru-RU" sz="1200" b="1" i="1" dirty="0">
                <a:hlinkClick r:id="rId26" action="ppaction://hlinksldjump"/>
              </a:rPr>
              <a:t>Основные направления бюджетной и налоговой политики стр.1</a:t>
            </a:r>
            <a:endParaRPr lang="ru-RU" sz="1200" b="1" i="1" dirty="0"/>
          </a:p>
          <a:p>
            <a:r>
              <a:rPr lang="ru-RU" sz="1200" b="1" i="1" dirty="0">
                <a:hlinkClick r:id="rId27" action="ppaction://hlinksldjump"/>
              </a:rPr>
              <a:t>Основные направления бюджетной и налоговой политики стр.2</a:t>
            </a:r>
            <a:endParaRPr lang="ru-RU" sz="1200" b="1" i="1" dirty="0"/>
          </a:p>
          <a:p>
            <a:r>
              <a:rPr lang="ru-RU" sz="1200" b="1" i="1" dirty="0">
                <a:hlinkClick r:id="rId28" action="ppaction://hlinksldjump"/>
              </a:rPr>
              <a:t>Основные направления бюджетной и налоговой политики стр.3</a:t>
            </a:r>
            <a:endParaRPr lang="ru-RU" sz="1200" b="1" i="1" dirty="0"/>
          </a:p>
          <a:p>
            <a:r>
              <a:rPr lang="ru-RU" sz="1200" b="1" i="1" dirty="0">
                <a:hlinkClick r:id="rId29" action="ppaction://hlinksldjump"/>
              </a:rPr>
              <a:t>Основные направления бюджетной и налоговой политики стр.4</a:t>
            </a:r>
            <a:endParaRPr lang="ru-RU" sz="1200" b="1" i="1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464175" y="561975"/>
            <a:ext cx="4156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hlinkClick r:id="rId30" action="ppaction://hlinksldjump"/>
              </a:rPr>
              <a:t>Дополнительная информация</a:t>
            </a:r>
            <a:endParaRPr lang="ru-RU" sz="1200" b="1" i="1"/>
          </a:p>
          <a:p>
            <a:r>
              <a:rPr lang="ru-RU" sz="1200" b="1" i="1">
                <a:hlinkClick r:id="rId31" action="ppaction://hlinksldjump"/>
              </a:rPr>
              <a:t>Информация для контактов</a:t>
            </a:r>
            <a:endParaRPr lang="ru-RU" sz="1200" b="1" i="1"/>
          </a:p>
          <a:p>
            <a:r>
              <a:rPr lang="ru-RU" sz="1200" b="1" i="1">
                <a:hlinkClick r:id="rId32" action="ppaction://hlinksldjump"/>
              </a:rPr>
              <a:t>Понятия и термины стр.1</a:t>
            </a:r>
            <a:endParaRPr lang="ru-RU" sz="1200" b="1" i="1"/>
          </a:p>
          <a:p>
            <a:r>
              <a:rPr lang="ru-RU" sz="1200" b="1" i="1">
                <a:hlinkClick r:id="rId33" action="ppaction://hlinksldjump"/>
              </a:rPr>
              <a:t>Понятия и термины стр.2</a:t>
            </a:r>
            <a:endParaRPr lang="ru-RU" sz="1200" b="1" i="1"/>
          </a:p>
          <a:p>
            <a:r>
              <a:rPr lang="ru-RU" sz="1200" b="1" i="1">
                <a:hlinkClick r:id="rId34" action="ppaction://hlinksldjump"/>
              </a:rPr>
              <a:t>Понятия и термины стр.3</a:t>
            </a:r>
            <a:endParaRPr lang="ru-RU" sz="1200" b="1" i="1"/>
          </a:p>
          <a:p>
            <a:r>
              <a:rPr lang="ru-RU" sz="1200" b="1" i="1">
                <a:hlinkClick r:id="rId35" action="ppaction://hlinksldjump"/>
              </a:rPr>
              <a:t>Понятия и термины стр.4</a:t>
            </a:r>
            <a:endParaRPr lang="ru-RU" sz="1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27013"/>
            <a:ext cx="8915400" cy="414337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Bookman Old Style" pitchFamily="18" charset="0"/>
              </a:rPr>
              <a:t>Основные мероприятия </a:t>
            </a:r>
            <a:br>
              <a:rPr lang="ru-RU" sz="2200" b="1" smtClean="0">
                <a:latin typeface="Bookman Old Style" pitchFamily="18" charset="0"/>
              </a:rPr>
            </a:br>
            <a:r>
              <a:rPr lang="ru-RU" sz="2200" b="1" smtClean="0">
                <a:latin typeface="Bookman Old Style" pitchFamily="18" charset="0"/>
              </a:rPr>
              <a:t>по мобилизации доходов бюджета</a:t>
            </a:r>
          </a:p>
        </p:txBody>
      </p:sp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773238"/>
            <a:ext cx="26225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AutoShape 9"/>
          <p:cNvSpPr>
            <a:spLocks noChangeArrowheads="1"/>
          </p:cNvSpPr>
          <p:nvPr/>
        </p:nvSpPr>
        <p:spPr bwMode="auto">
          <a:xfrm>
            <a:off x="271463" y="2814638"/>
            <a:ext cx="2732087" cy="1939925"/>
          </a:xfrm>
          <a:prstGeom prst="wedgeEllipseCallout">
            <a:avLst>
              <a:gd name="adj1" fmla="val 72861"/>
              <a:gd name="adj2" fmla="val -26468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/>
              <a:t>Работа муниципальной межведомственной комиссии по работе с владельцами вновь возведенных (реконструированных) строений, помещений и сооружений, уклоняющимися от регистрации принадлежащего им недвижимого имущества.</a:t>
            </a:r>
          </a:p>
        </p:txBody>
      </p:sp>
      <p:sp>
        <p:nvSpPr>
          <p:cNvPr id="39940" name="AutoShape 10"/>
          <p:cNvSpPr>
            <a:spLocks noChangeArrowheads="1"/>
          </p:cNvSpPr>
          <p:nvPr/>
        </p:nvSpPr>
        <p:spPr bwMode="auto">
          <a:xfrm>
            <a:off x="6826250" y="2598738"/>
            <a:ext cx="2806700" cy="1939925"/>
          </a:xfrm>
          <a:prstGeom prst="wedgeEllipseCallout">
            <a:avLst>
              <a:gd name="adj1" fmla="val -66421"/>
              <a:gd name="adj2" fmla="val -24046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/>
              <a:t>Работа с администраторами доходов бюджета,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</a:p>
        </p:txBody>
      </p:sp>
      <p:sp>
        <p:nvSpPr>
          <p:cNvPr id="39941" name="AutoShape 11"/>
          <p:cNvSpPr>
            <a:spLocks noChangeArrowheads="1"/>
          </p:cNvSpPr>
          <p:nvPr/>
        </p:nvSpPr>
        <p:spPr bwMode="auto">
          <a:xfrm>
            <a:off x="5654675" y="5013325"/>
            <a:ext cx="2417763" cy="1368425"/>
          </a:xfrm>
          <a:prstGeom prst="wedgeEllipseCallout">
            <a:avLst>
              <a:gd name="adj1" fmla="val -51282"/>
              <a:gd name="adj2" fmla="val -63227"/>
            </a:avLst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/>
              <a:t>Организация работы по информированию граждан о сроках уплаты налогов</a:t>
            </a:r>
          </a:p>
        </p:txBody>
      </p:sp>
      <p:sp>
        <p:nvSpPr>
          <p:cNvPr id="39942" name="AutoShape 12"/>
          <p:cNvSpPr>
            <a:spLocks noChangeArrowheads="1"/>
          </p:cNvSpPr>
          <p:nvPr/>
        </p:nvSpPr>
        <p:spPr bwMode="auto">
          <a:xfrm>
            <a:off x="508000" y="981075"/>
            <a:ext cx="2806700" cy="1303338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/>
              <a:t>Работа с организациями, выплачивающими заработную плату работникам ниже прожиточного минимума и использующими "конвертные" зарплатные схемы </a:t>
            </a:r>
          </a:p>
        </p:txBody>
      </p:sp>
      <p:sp>
        <p:nvSpPr>
          <p:cNvPr id="39943" name="AutoShape 13"/>
          <p:cNvSpPr>
            <a:spLocks noChangeArrowheads="1"/>
          </p:cNvSpPr>
          <p:nvPr/>
        </p:nvSpPr>
        <p:spPr bwMode="auto">
          <a:xfrm>
            <a:off x="6826250" y="981075"/>
            <a:ext cx="2886075" cy="1395413"/>
          </a:xfrm>
          <a:prstGeom prst="wedgeEllipseCallout">
            <a:avLst>
              <a:gd name="adj1" fmla="val -63468"/>
              <a:gd name="adj2" fmla="val 39991"/>
            </a:avLst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/>
              <a:t>Организация работы  с владельцами квартир, сдающими жильё в аренду и уклоняющимися от декларирования доходов от сдачи жилья в аренду</a:t>
            </a:r>
          </a:p>
        </p:txBody>
      </p:sp>
      <p:sp>
        <p:nvSpPr>
          <p:cNvPr id="39944" name="AutoShape 14"/>
          <p:cNvSpPr>
            <a:spLocks noChangeArrowheads="1"/>
          </p:cNvSpPr>
          <p:nvPr/>
        </p:nvSpPr>
        <p:spPr bwMode="auto">
          <a:xfrm>
            <a:off x="2222500" y="5157788"/>
            <a:ext cx="2651125" cy="1223962"/>
          </a:xfrm>
          <a:prstGeom prst="wedgeEllipseCallout">
            <a:avLst>
              <a:gd name="adj1" fmla="val 28338"/>
              <a:gd name="adj2" fmla="val -77495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/>
              <a:t>Проведение мероприятий, направленных на снижение недоимки по налоговым платежам</a:t>
            </a:r>
          </a:p>
        </p:txBody>
      </p:sp>
      <p:pic>
        <p:nvPicPr>
          <p:cNvPr id="3994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5725" y="2133600"/>
            <a:ext cx="8874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234950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850" y="4797425"/>
            <a:ext cx="8874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Line 18"/>
          <p:cNvSpPr>
            <a:spLocks noChangeShapeType="1"/>
          </p:cNvSpPr>
          <p:nvPr/>
        </p:nvSpPr>
        <p:spPr bwMode="auto">
          <a:xfrm>
            <a:off x="301625" y="817563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49225"/>
            <a:ext cx="8915400" cy="557213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Расходы бюджета муниципального образования "Ельнинский район" Смоленской области</a:t>
            </a:r>
            <a:r>
              <a:rPr lang="ru-RU" sz="1700" b="1" smtClean="0">
                <a:latin typeface="Bookman Old Style" pitchFamily="18" charset="0"/>
              </a:rPr>
              <a:t>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922338"/>
            <a:ext cx="8915400" cy="650875"/>
          </a:xfrm>
        </p:spPr>
        <p:txBody>
          <a:bodyPr/>
          <a:lstStyle/>
          <a:p>
            <a:pPr marL="0" indent="176213" algn="just" eaLnBrk="1" hangingPunct="1">
              <a:buFont typeface="Wingdings" pitchFamily="2" charset="2"/>
              <a:buNone/>
            </a:pPr>
            <a:r>
              <a:rPr lang="ru-RU" sz="1600" b="1" smtClean="0"/>
              <a:t>Расходы бюджета – денежные средства, направляемые на финансовое обеспечение задач и функций государства и местного самоуправления. </a:t>
            </a: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301625" y="817563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3783013" y="1697038"/>
            <a:ext cx="2341562" cy="109696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9050">
            <a:noFill/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b="1"/>
              <a:t>Классификация расходов</a:t>
            </a:r>
          </a:p>
          <a:p>
            <a:pPr algn="ctr"/>
            <a:r>
              <a:rPr lang="ru-RU" b="1"/>
              <a:t>по признакам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336550" y="3386138"/>
            <a:ext cx="2801938" cy="2613025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/>
              <a:t>Функциональная</a:t>
            </a:r>
            <a:r>
              <a:rPr lang="ru-RU" sz="1600"/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3416300" y="3425825"/>
            <a:ext cx="2800350" cy="2613025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/>
              <a:t>Ведомственная </a:t>
            </a:r>
            <a:r>
              <a:rPr lang="ru-RU" sz="160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6413500" y="3435350"/>
            <a:ext cx="3108325" cy="2613025"/>
          </a:xfrm>
          <a:prstGeom prst="rect">
            <a:avLst/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/>
              <a:t>Экономическая</a:t>
            </a:r>
            <a:r>
              <a:rPr lang="ru-RU" sz="1600"/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</a:p>
        </p:txBody>
      </p:sp>
      <p:sp>
        <p:nvSpPr>
          <p:cNvPr id="40968" name="AutoShape 10"/>
          <p:cNvSpPr>
            <a:spLocks noChangeArrowheads="1"/>
          </p:cNvSpPr>
          <p:nvPr/>
        </p:nvSpPr>
        <p:spPr bwMode="auto">
          <a:xfrm rot="7897213">
            <a:off x="1767681" y="21010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40969" name="AutoShape 11"/>
          <p:cNvSpPr>
            <a:spLocks noChangeArrowheads="1"/>
          </p:cNvSpPr>
          <p:nvPr/>
        </p:nvSpPr>
        <p:spPr bwMode="auto">
          <a:xfrm rot="2313247">
            <a:off x="6381750" y="216535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40970" name="AutoShape 12"/>
          <p:cNvSpPr>
            <a:spLocks noChangeArrowheads="1"/>
          </p:cNvSpPr>
          <p:nvPr/>
        </p:nvSpPr>
        <p:spPr bwMode="auto">
          <a:xfrm>
            <a:off x="4543425" y="2860675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38113"/>
            <a:ext cx="8915400" cy="45561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Bookman Old Style" pitchFamily="18" charset="0"/>
              </a:rPr>
              <a:t>Понятия и типы расходных обязательств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776288"/>
            <a:ext cx="8875712" cy="860425"/>
          </a:xfrm>
        </p:spPr>
        <p:txBody>
          <a:bodyPr anchor="ctr"/>
          <a:lstStyle/>
          <a:p>
            <a:pPr marL="0" indent="176213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Расходные обязательства</a:t>
            </a:r>
            <a:r>
              <a:rPr lang="ru-RU" sz="1400" smtClean="0"/>
              <a:t> - это возникающие на основе закона, иного нормативного правового акта, договора или соглашения обязанности публично-правового образования или действующего от его имени бюджетного учреждения предоставить физическому или юридическому лицу, иному публично-правовому образованию средства из соответствующего бюджета.</a:t>
            </a: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301625" y="669925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1089025" y="2384425"/>
            <a:ext cx="8191500" cy="110807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9050">
            <a:noFill/>
            <a:round/>
            <a:headEnd/>
            <a:tailEnd/>
          </a:ln>
        </p:spPr>
        <p:txBody>
          <a:bodyPr lIns="126000" rIns="126000" anchor="ctr"/>
          <a:lstStyle/>
          <a:p>
            <a:pPr algn="just"/>
            <a:r>
              <a:rPr lang="ru-RU" sz="1400" b="1"/>
              <a:t>Публичные</a:t>
            </a:r>
            <a:r>
              <a:rPr lang="ru-RU" sz="1400"/>
              <a:t> - возникающие на основе закона, иного нормативного правового акта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</a:t>
            </a:r>
          </a:p>
        </p:txBody>
      </p:sp>
      <p:sp>
        <p:nvSpPr>
          <p:cNvPr id="41989" name="AutoShape 7"/>
          <p:cNvSpPr>
            <a:spLocks noChangeArrowheads="1"/>
          </p:cNvSpPr>
          <p:nvPr/>
        </p:nvSpPr>
        <p:spPr bwMode="auto">
          <a:xfrm>
            <a:off x="1089025" y="3681413"/>
            <a:ext cx="8191500" cy="109696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9050">
            <a:noFill/>
            <a:round/>
            <a:headEnd/>
            <a:tailEnd/>
          </a:ln>
        </p:spPr>
        <p:txBody>
          <a:bodyPr lIns="126000" rIns="126000" anchor="ctr"/>
          <a:lstStyle/>
          <a:p>
            <a:r>
              <a:rPr lang="ru-RU" sz="1400" b="1"/>
              <a:t>Публичные нормативные -</a:t>
            </a:r>
            <a:r>
              <a:rPr lang="ru-RU" sz="1400"/>
              <a:t>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517525" y="4870450"/>
            <a:ext cx="88741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indent="176213" algn="just"/>
            <a:r>
              <a:rPr lang="ru-RU" sz="1400"/>
              <a:t>В целях надлежащего контроля за осуществлением расходных обязательств на органы государственной и муниципальной власти возложена обязанность по ведению реестра расходных обязательств. </a:t>
            </a:r>
          </a:p>
          <a:p>
            <a:pPr indent="176213" algn="just"/>
            <a:r>
              <a:rPr lang="ru-RU" sz="1400" b="1" u="sng"/>
              <a:t>Реестр расходных обязательств</a:t>
            </a:r>
            <a:r>
              <a:rPr lang="ru-RU" sz="1400"/>
              <a:t> — используемый при составлении проекта бюджета, свод (перечень) законов, иных нормативных правовых актов,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объёмов бюджетных ассигнований, необходимых для исполнения включённых в реестр обязательств.</a:t>
            </a:r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622300" y="1762125"/>
            <a:ext cx="2995613" cy="3667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Расходные обязательства</a:t>
            </a:r>
          </a:p>
        </p:txBody>
      </p:sp>
      <p:sp>
        <p:nvSpPr>
          <p:cNvPr id="41992" name="Line 10"/>
          <p:cNvSpPr>
            <a:spLocks noChangeShapeType="1"/>
          </p:cNvSpPr>
          <p:nvPr/>
        </p:nvSpPr>
        <p:spPr bwMode="auto">
          <a:xfrm>
            <a:off x="639763" y="2162175"/>
            <a:ext cx="0" cy="1897063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3" name="Line 11"/>
          <p:cNvSpPr>
            <a:spLocks noChangeShapeType="1"/>
          </p:cNvSpPr>
          <p:nvPr/>
        </p:nvSpPr>
        <p:spPr bwMode="auto">
          <a:xfrm>
            <a:off x="671513" y="2919413"/>
            <a:ext cx="412750" cy="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Line 12"/>
          <p:cNvSpPr>
            <a:spLocks noChangeShapeType="1"/>
          </p:cNvSpPr>
          <p:nvPr/>
        </p:nvSpPr>
        <p:spPr bwMode="auto">
          <a:xfrm>
            <a:off x="658813" y="4059238"/>
            <a:ext cx="412750" cy="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0"/>
            <a:ext cx="8915400" cy="3937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Bookman Old Style" pitchFamily="18" charset="0"/>
              </a:rPr>
              <a:t>Муниципальные программы</a:t>
            </a:r>
          </a:p>
        </p:txBody>
      </p:sp>
      <p:sp>
        <p:nvSpPr>
          <p:cNvPr id="43010" name="Line 4"/>
          <p:cNvSpPr>
            <a:spLocks noChangeShapeType="1"/>
          </p:cNvSpPr>
          <p:nvPr/>
        </p:nvSpPr>
        <p:spPr bwMode="auto">
          <a:xfrm>
            <a:off x="273050" y="436563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2740" name="Group 516"/>
          <p:cNvGraphicFramePr>
            <a:graphicFrameLocks noGrp="1"/>
          </p:cNvGraphicFramePr>
          <p:nvPr>
            <p:ph idx="1"/>
          </p:nvPr>
        </p:nvGraphicFramePr>
        <p:xfrm>
          <a:off x="133350" y="511175"/>
          <a:ext cx="9532938" cy="4416748"/>
        </p:xfrm>
        <a:graphic>
          <a:graphicData uri="http://schemas.openxmlformats.org/drawingml/2006/table">
            <a:tbl>
              <a:tblPr/>
              <a:tblGrid>
                <a:gridCol w="8686800"/>
                <a:gridCol w="846138"/>
              </a:tblGrid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 2020год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тыс.руб.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 "Противодействие коррупции в муниципальном образовании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"Поддержка деятельности Общественной организации-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Ельнинской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районной организации Смоленской областной организации Всероссийского общества инвалидов для обеспечения инвалидов условий доступности объектов и услуг по оказанию помощи в реализации всех прав в основных сферах жизнедеятельности в муниципальном образовании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125,0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"Поддержка общественной организации ветеранов(пенсионеров)войны, труда, вооруженных Сил и правоохранительных органов  в муниципальном образовании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198,0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"Комплексные меры по профилактике правонарушений и усилению борьбы с преступностью в муниципальном образовании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"Комплексные меры противодействия незаконному обороту наркотиков в муниципальном образовании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43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"Поддержка и развитие информационно-коммуникационных технологий в Администрации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«Патриотическое воспитание граждан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"Развитие физической культуры и спорта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5040,5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 «Развитие системы образования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146403,2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"Организация деятельности муниципального казенного учреждения "Централизованная бухгалтерия учреждений образования и других учреждений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района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4118,4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224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"О мерах по противодействию терроризму и экстремизму на территории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"Организация автотранспортного обслуживания и хозяйственного обеспечения деятельности органов местного самоуправления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14898,0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"Развитие культуры в муниципальном образовании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48096,2</a:t>
                      </a:r>
                    </a:p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0"/>
            <a:ext cx="8915400" cy="3937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Bookman Old Style" pitchFamily="18" charset="0"/>
              </a:rPr>
              <a:t>Муниципальные программы</a:t>
            </a:r>
          </a:p>
        </p:txBody>
      </p:sp>
      <p:sp>
        <p:nvSpPr>
          <p:cNvPr id="44034" name="Line 3"/>
          <p:cNvSpPr>
            <a:spLocks noChangeShapeType="1"/>
          </p:cNvSpPr>
          <p:nvPr/>
        </p:nvSpPr>
        <p:spPr bwMode="auto">
          <a:xfrm>
            <a:off x="273050" y="436563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49620" name="Group 116"/>
          <p:cNvGraphicFramePr>
            <a:graphicFrameLocks noGrp="1"/>
          </p:cNvGraphicFramePr>
          <p:nvPr>
            <p:ph idx="1"/>
          </p:nvPr>
        </p:nvGraphicFramePr>
        <p:xfrm>
          <a:off x="133350" y="511175"/>
          <a:ext cx="9532938" cy="4247325"/>
        </p:xfrm>
        <a:graphic>
          <a:graphicData uri="http://schemas.openxmlformats.org/drawingml/2006/table">
            <a:tbl>
              <a:tblPr/>
              <a:tblGrid>
                <a:gridCol w="8648700"/>
                <a:gridCol w="884238"/>
              </a:tblGrid>
              <a:tr h="479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 2020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тыс.руб.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 Муниципальная программа "Развитие телерадиовещания на территории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1456,0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"Подготовка кадров для органов местного самоуправления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"Развитие сельского хозяйства 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Ельнинском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районе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"Развитие субъектов малого и среднего предпринимательства в муниципальном образовании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"Эффективное управление финансами и муниципальным долгом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30864,4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"Развитие дорожно-транспортного комплекса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1053,6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"Управление имуществом и земельными ресурсами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220,2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"Улучшение условий и охраны труда в Администрации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"Обеспечение жильем молодых семей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2012,4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"Обеспечение безопасности гидротехнических сооружений на территории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"Демографическое развитие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"Реализация молодежной политики в муниципальном образовании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"Развитие туризма в муниципальном образовании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"Создание условий для предоставления гарантий по выплате пенсий за выслугу лет муниципальным служащим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2893,5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"Создание условий для эффективного муниципального управления в муниципальном образовании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21305,73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8915400" cy="48577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Bookman Old Style" pitchFamily="18" charset="0"/>
              </a:rPr>
              <a:t>Муниципальные программы</a:t>
            </a:r>
          </a:p>
        </p:txBody>
      </p:sp>
      <p:graphicFrame>
        <p:nvGraphicFramePr>
          <p:cNvPr id="153670" name="Group 70"/>
          <p:cNvGraphicFramePr>
            <a:graphicFrameLocks noGrp="1"/>
          </p:cNvGraphicFramePr>
          <p:nvPr>
            <p:ph idx="1"/>
          </p:nvPr>
        </p:nvGraphicFramePr>
        <p:xfrm>
          <a:off x="447675" y="600075"/>
          <a:ext cx="8829675" cy="1119360"/>
        </p:xfrm>
        <a:graphic>
          <a:graphicData uri="http://schemas.openxmlformats.org/drawingml/2006/table">
            <a:tbl>
              <a:tblPr/>
              <a:tblGrid>
                <a:gridCol w="8088313"/>
                <a:gridCol w="741362"/>
              </a:tblGrid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 2020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тыс.руб.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Муниципальная программа "Газификация сельских населённых пунктов муниципального образования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Ельнинский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район" Смоленской области"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ВСЕГО РАСХОДОВ: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279195,13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5081" name="Line 69"/>
          <p:cNvSpPr>
            <a:spLocks noChangeShapeType="1"/>
          </p:cNvSpPr>
          <p:nvPr/>
        </p:nvSpPr>
        <p:spPr bwMode="auto">
          <a:xfrm>
            <a:off x="282575" y="503238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30175"/>
            <a:ext cx="8915400" cy="498475"/>
          </a:xfrm>
        </p:spPr>
        <p:txBody>
          <a:bodyPr/>
          <a:lstStyle/>
          <a:p>
            <a:pPr eaLnBrk="1" hangingPunct="1"/>
            <a:r>
              <a:rPr lang="ru-RU" sz="1900" b="1" dirty="0" smtClean="0">
                <a:latin typeface="Bookman Old Style" pitchFamily="18" charset="0"/>
              </a:rPr>
              <a:t>Расходы по публично-нормативным обязательствам в 2020 году</a:t>
            </a:r>
          </a:p>
        </p:txBody>
      </p:sp>
      <p:sp>
        <p:nvSpPr>
          <p:cNvPr id="46082" name="Line 4"/>
          <p:cNvSpPr>
            <a:spLocks noChangeShapeType="1"/>
          </p:cNvSpPr>
          <p:nvPr/>
        </p:nvSpPr>
        <p:spPr bwMode="auto">
          <a:xfrm>
            <a:off x="301625" y="709613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9726" name="Group 270"/>
          <p:cNvGraphicFramePr>
            <a:graphicFrameLocks noGrp="1"/>
          </p:cNvGraphicFramePr>
          <p:nvPr>
            <p:ph idx="1"/>
          </p:nvPr>
        </p:nvGraphicFramePr>
        <p:xfrm>
          <a:off x="309563" y="806450"/>
          <a:ext cx="9248775" cy="3002280"/>
        </p:xfrm>
        <a:graphic>
          <a:graphicData uri="http://schemas.openxmlformats.org/drawingml/2006/table">
            <a:tbl>
              <a:tblPr/>
              <a:tblGrid>
                <a:gridCol w="7931150"/>
                <a:gridCol w="1317625"/>
              </a:tblGrid>
              <a:tr h="420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публичного нормативного обязательства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 2020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  Осуществление государственных полномочий по выплате вознаграждения, причитающегося приемным родителям, в соответствии с областным законом от 25 декабря 2006 года № 162-з "О наделении органов местного самоуправления муниципальных районов и городских округов Смоленской области государственными полномочиями по выплате вознаграждения, причитающегося приемным родителям, денежных средств на содержание ребенка, переданного на воспитание в приемную семью"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Пенсии за выслугу лет лицам, замещавшим муниципальные должности и должности муниципальной службы (муниципальные должности муниципальной службы)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2893,5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   Осуществление государственных полномочий по назначению и выплате ежемесячных денежных средств на содержание ребенка, находящегося под опекой (попечительством), в соответствии с областным законом  от 22 июня 2006 года № 62-з "О наделении органов местного самоуправления муниципальных районов и городских округов Смоленской области государственными полномочиями по назначению и выплате ежемесячных денежных средств на содержание ребенка, находящегося под опекой (попечительством)"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1613,9,6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47638"/>
            <a:ext cx="8915400" cy="493712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Bookman Old Style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852488"/>
            <a:ext cx="8915400" cy="808037"/>
          </a:xfrm>
        </p:spPr>
        <p:txBody>
          <a:bodyPr/>
          <a:lstStyle/>
          <a:p>
            <a:pPr marL="0" indent="265113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В процессе принятия и исполнения бюджета муниципального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400" b="1" u="sng" smtClean="0"/>
              <a:t>профицит</a:t>
            </a:r>
            <a:r>
              <a:rPr lang="ru-RU" sz="1400" smtClean="0"/>
              <a:t>. Но чаще всего расходы превышают доходы. В таком случае возникает </a:t>
            </a:r>
            <a:r>
              <a:rPr lang="ru-RU" sz="1400" b="1" u="sng" smtClean="0"/>
              <a:t>дефицит</a:t>
            </a:r>
            <a:r>
              <a:rPr lang="ru-RU" sz="1400" smtClean="0"/>
              <a:t>.</a:t>
            </a:r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341313" y="67310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1317625" y="1984375"/>
            <a:ext cx="7224713" cy="360363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/>
              <a:t>Источниками финансирования дефицита бюджета муниципального района</a:t>
            </a: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627063" y="2938463"/>
            <a:ext cx="2211387" cy="1685925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/>
              <a:t>муниципальные займы,</a:t>
            </a:r>
            <a:r>
              <a:rPr lang="ru-RU" sz="1400"/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3046413" y="2921000"/>
            <a:ext cx="1954212" cy="1695450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/>
              <a:t>бюджетные кредиты,</a:t>
            </a:r>
            <a:r>
              <a:rPr lang="ru-RU" sz="1400"/>
              <a:t> полученные от бюджетов других уровней бюджетной системы РФ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5119688" y="2919413"/>
            <a:ext cx="1992312" cy="1685925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/>
              <a:t>кредиты,</a:t>
            </a:r>
          </a:p>
          <a:p>
            <a:pPr algn="ctr"/>
            <a:r>
              <a:rPr lang="ru-RU" sz="1400"/>
              <a:t> полученные от кредитных организаций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7254875" y="2909888"/>
            <a:ext cx="1981200" cy="1695450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/>
              <a:t>изменение остатков</a:t>
            </a:r>
            <a:r>
              <a:rPr lang="ru-RU" sz="1000"/>
              <a:t> </a:t>
            </a:r>
            <a:r>
              <a:rPr lang="ru-RU" sz="1400"/>
              <a:t>средств на счетах по учету средств местного бюджета</a:t>
            </a:r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4943475" y="2327275"/>
            <a:ext cx="9525" cy="354013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1724025" y="269716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4048125" y="2700338"/>
            <a:ext cx="0" cy="244475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6092825" y="2690813"/>
            <a:ext cx="0" cy="244475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8205788" y="2689225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1731963" y="2689225"/>
            <a:ext cx="6488112" cy="0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 flipV="1">
            <a:off x="284163" y="5049838"/>
            <a:ext cx="6880225" cy="19050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 flipV="1">
            <a:off x="292100" y="4695825"/>
            <a:ext cx="0" cy="360363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 flipV="1">
            <a:off x="7153275" y="4684713"/>
            <a:ext cx="0" cy="360362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7122" name="Rectangle 19"/>
          <p:cNvSpPr>
            <a:spLocks noChangeArrowheads="1"/>
          </p:cNvSpPr>
          <p:nvPr/>
        </p:nvSpPr>
        <p:spPr bwMode="auto">
          <a:xfrm>
            <a:off x="1865313" y="5162550"/>
            <a:ext cx="3044825" cy="915988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/>
              <a:t>муниципальный долг,</a:t>
            </a:r>
          </a:p>
          <a:p>
            <a:pPr algn="ctr"/>
            <a:r>
              <a:rPr lang="ru-RU" sz="1400"/>
              <a:t>то есть совокупность долговых обязательств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65100"/>
            <a:ext cx="8915400" cy="4905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latin typeface="Bookman Old Style" pitchFamily="18" charset="0"/>
              </a:rPr>
              <a:t>Муниципальный долг муниципального образования </a:t>
            </a:r>
            <a:r>
              <a:rPr lang="ru-RU" sz="2200" b="1" dirty="0" err="1" smtClean="0">
                <a:latin typeface="Bookman Old Style" pitchFamily="18" charset="0"/>
              </a:rPr>
              <a:t>Ельнинский</a:t>
            </a:r>
            <a:r>
              <a:rPr lang="ru-RU" sz="2200" b="1" dirty="0" smtClean="0">
                <a:latin typeface="Bookman Old Style" pitchFamily="18" charset="0"/>
              </a:rPr>
              <a:t> район в 2020 году</a:t>
            </a:r>
            <a:r>
              <a:rPr lang="ru-RU" sz="2400" dirty="0" smtClean="0"/>
              <a:t> </a:t>
            </a:r>
          </a:p>
        </p:txBody>
      </p:sp>
      <p:graphicFrame>
        <p:nvGraphicFramePr>
          <p:cNvPr id="18675" name="Group 243"/>
          <p:cNvGraphicFramePr>
            <a:graphicFrameLocks noGrp="1"/>
          </p:cNvGraphicFramePr>
          <p:nvPr>
            <p:ph sz="half" idx="1"/>
          </p:nvPr>
        </p:nvGraphicFramePr>
        <p:xfrm>
          <a:off x="508000" y="845501"/>
          <a:ext cx="6261100" cy="1567499"/>
        </p:xfrm>
        <a:graphic>
          <a:graphicData uri="http://schemas.openxmlformats.org/drawingml/2006/table">
            <a:tbl>
              <a:tblPr/>
              <a:tblGrid>
                <a:gridCol w="2504440"/>
                <a:gridCol w="860304"/>
                <a:gridCol w="1096091"/>
                <a:gridCol w="938369"/>
                <a:gridCol w="861896"/>
              </a:tblGrid>
              <a:tr h="4960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долга на 01.01.2020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заемных средств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долга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долга на 31.12.2019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093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+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-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634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коммерческих банков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9100,0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9100,0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7171,0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3892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Бюджетный кредит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 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093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7171,0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48168" name="Rectangle 162"/>
          <p:cNvSpPr>
            <a:spLocks noChangeArrowheads="1"/>
          </p:cNvSpPr>
          <p:nvPr/>
        </p:nvSpPr>
        <p:spPr bwMode="auto">
          <a:xfrm>
            <a:off x="522288" y="2482850"/>
            <a:ext cx="61642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/>
              <a:t>Объем расходов на обслуживание муниципального долга, </a:t>
            </a:r>
            <a:r>
              <a:rPr lang="ru-RU" sz="1200" b="1" dirty="0" smtClean="0"/>
              <a:t>всего 900,0 тыс.руб</a:t>
            </a:r>
            <a:r>
              <a:rPr lang="ru-RU" sz="1200" b="1" dirty="0"/>
              <a:t>.</a:t>
            </a:r>
          </a:p>
          <a:p>
            <a:r>
              <a:rPr lang="ru-RU" sz="1000" dirty="0"/>
              <a:t>в том числе:</a:t>
            </a:r>
          </a:p>
          <a:p>
            <a:pPr>
              <a:buFontTx/>
              <a:buChar char="-"/>
            </a:pPr>
            <a:r>
              <a:rPr lang="ru-RU" sz="1200" dirty="0"/>
              <a:t> кредиты коммерческих </a:t>
            </a:r>
            <a:r>
              <a:rPr lang="ru-RU" sz="1200" dirty="0" smtClean="0"/>
              <a:t>банков 900,0 </a:t>
            </a:r>
            <a:r>
              <a:rPr lang="ru-RU" sz="1200" dirty="0"/>
              <a:t>тыс.руб.</a:t>
            </a:r>
          </a:p>
          <a:p>
            <a:pPr>
              <a:buFontTx/>
              <a:buChar char="-"/>
            </a:pPr>
            <a:r>
              <a:rPr lang="ru-RU" sz="1200" dirty="0"/>
              <a:t> бюджетный кредит 0,0 тыс.руб. </a:t>
            </a:r>
          </a:p>
        </p:txBody>
      </p:sp>
      <p:sp>
        <p:nvSpPr>
          <p:cNvPr id="48169" name="Rectangle 218"/>
          <p:cNvSpPr>
            <a:spLocks noChangeArrowheads="1"/>
          </p:cNvSpPr>
          <p:nvPr/>
        </p:nvSpPr>
        <p:spPr bwMode="auto">
          <a:xfrm>
            <a:off x="6211888" y="782638"/>
            <a:ext cx="5445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/>
              <a:t>тыс.руб.</a:t>
            </a:r>
          </a:p>
        </p:txBody>
      </p:sp>
      <p:sp>
        <p:nvSpPr>
          <p:cNvPr id="48170" name="Line 220"/>
          <p:cNvSpPr>
            <a:spLocks noChangeShapeType="1"/>
          </p:cNvSpPr>
          <p:nvPr/>
        </p:nvSpPr>
        <p:spPr bwMode="auto">
          <a:xfrm>
            <a:off x="311150" y="76835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8171" name="Picture 229" descr="i?id=541359906-3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3513138"/>
            <a:ext cx="26479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2" name="Picture 231" descr="i?id=211768809-3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838" y="922338"/>
            <a:ext cx="209073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Grp="1" noChangeArrowheads="1"/>
          </p:cNvSpPr>
          <p:nvPr>
            <p:ph type="title"/>
          </p:nvPr>
        </p:nvSpPr>
        <p:spPr>
          <a:xfrm>
            <a:off x="508000" y="165100"/>
            <a:ext cx="8915400" cy="78581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Bookman Old Style" pitchFamily="18" charset="0"/>
              </a:rPr>
              <a:t>Основные направления бюджетной и налоговой политики муниципального образования «</a:t>
            </a:r>
            <a:r>
              <a:rPr lang="ru-RU" sz="1800" b="1" dirty="0" err="1" smtClean="0">
                <a:latin typeface="Bookman Old Style" pitchFamily="18" charset="0"/>
              </a:rPr>
              <a:t>Ельнинский</a:t>
            </a:r>
            <a:r>
              <a:rPr lang="ru-RU" sz="1800" b="1" dirty="0" smtClean="0">
                <a:latin typeface="Bookman Old Style" pitchFamily="18" charset="0"/>
              </a:rPr>
              <a:t> район» Смоленской области на 2020год и плановый период 2021 и 2022 годов</a:t>
            </a:r>
            <a:endParaRPr lang="ru-RU" sz="1800" dirty="0" smtClean="0"/>
          </a:p>
        </p:txBody>
      </p:sp>
      <p:sp>
        <p:nvSpPr>
          <p:cNvPr id="49154" name="Line 6"/>
          <p:cNvSpPr>
            <a:spLocks noChangeShapeType="1"/>
          </p:cNvSpPr>
          <p:nvPr/>
        </p:nvSpPr>
        <p:spPr bwMode="auto">
          <a:xfrm>
            <a:off x="358775" y="1006475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5300" y="1085850"/>
            <a:ext cx="8915400" cy="55911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b="1" dirty="0" smtClean="0"/>
              <a:t>I</a:t>
            </a:r>
            <a:r>
              <a:rPr lang="ru-RU" sz="1350" b="1" dirty="0" smtClean="0"/>
              <a:t>. Общие положения</a:t>
            </a:r>
            <a:endParaRPr lang="ru-RU" sz="1350" dirty="0" smtClean="0"/>
          </a:p>
          <a:p>
            <a:pPr>
              <a:spcBef>
                <a:spcPts val="0"/>
              </a:spcBef>
            </a:pPr>
            <a:r>
              <a:rPr lang="ru-RU" sz="1350" dirty="0" smtClean="0"/>
              <a:t>Бюджетная и налоговая политика муниципального образования «</a:t>
            </a:r>
            <a:r>
              <a:rPr lang="ru-RU" sz="1350" dirty="0" err="1" smtClean="0"/>
              <a:t>Ельнинский</a:t>
            </a:r>
            <a:r>
              <a:rPr lang="ru-RU" sz="1350" dirty="0" smtClean="0"/>
              <a:t> район» Смоленской области определяет основные задачи, учитываемые при составлении проекта бюджета муниципального района  на 2019 год и на плановый период 2020 и 2021 годов, и направлена на решение стратегических целей, сформулированных в </a:t>
            </a:r>
            <a:r>
              <a:rPr lang="ru-RU" sz="1350" dirty="0" smtClean="0">
                <a:hlinkClick r:id="rId2"/>
              </a:rPr>
              <a:t>Послании</a:t>
            </a:r>
            <a:r>
              <a:rPr lang="ru-RU" sz="1350" dirty="0" smtClean="0"/>
              <a:t> Президента Российской Федерации Федеральному Собранию Российской Федерации от 01 марта 2018 года, указах Президента Российской Федерации от 7 мая 2012 года, </a:t>
            </a:r>
            <a:r>
              <a:rPr lang="ru-RU" sz="1350" dirty="0" smtClean="0">
                <a:hlinkClick r:id="rId3"/>
              </a:rPr>
              <a:t>Указе</a:t>
            </a:r>
            <a:r>
              <a:rPr lang="ru-RU" sz="1350" dirty="0" smtClean="0"/>
              <a:t>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>
              <a:spcBef>
                <a:spcPts val="0"/>
              </a:spcBef>
            </a:pPr>
            <a:r>
              <a:rPr lang="en-US" sz="1350" b="1" dirty="0" smtClean="0"/>
              <a:t>II</a:t>
            </a:r>
            <a:r>
              <a:rPr lang="ru-RU" sz="1350" b="1" dirty="0" smtClean="0"/>
              <a:t>. Основные задачи бюджетной и налоговой политики Смоленской области</a:t>
            </a:r>
            <a:endParaRPr lang="ru-RU" sz="1350" dirty="0" smtClean="0"/>
          </a:p>
          <a:p>
            <a:pPr>
              <a:spcBef>
                <a:spcPts val="0"/>
              </a:spcBef>
            </a:pPr>
            <a:r>
              <a:rPr lang="ru-RU" sz="1350" dirty="0" smtClean="0"/>
              <a:t>1. Обеспечение долгосрочной сбалансированности бюджета муниципального района  и бюджетов поселений </a:t>
            </a:r>
            <a:r>
              <a:rPr lang="ru-RU" sz="1350" dirty="0" err="1" smtClean="0"/>
              <a:t>Ельнинского</a:t>
            </a:r>
            <a:r>
              <a:rPr lang="ru-RU" sz="1350" dirty="0" smtClean="0"/>
              <a:t> района  Смоленской области;</a:t>
            </a:r>
          </a:p>
          <a:p>
            <a:pPr>
              <a:spcBef>
                <a:spcPts val="0"/>
              </a:spcBef>
            </a:pPr>
            <a:r>
              <a:rPr lang="ru-RU" sz="1350" dirty="0" smtClean="0"/>
              <a:t>2. Укрепление доходной базы консолидированного бюджета муниципального образования «</a:t>
            </a:r>
            <a:r>
              <a:rPr lang="ru-RU" sz="1350" dirty="0" err="1" smtClean="0"/>
              <a:t>Ельнинский</a:t>
            </a:r>
            <a:r>
              <a:rPr lang="ru-RU" sz="1350" dirty="0" smtClean="0"/>
              <a:t> район» Смоленской области за счет повышение эффективности администрирования неналоговых платежей и мобилизации имеющихся резервов;</a:t>
            </a:r>
          </a:p>
          <a:p>
            <a:pPr>
              <a:spcBef>
                <a:spcPts val="0"/>
              </a:spcBef>
            </a:pPr>
            <a:r>
              <a:rPr lang="ru-RU" sz="1350" dirty="0" smtClean="0"/>
              <a:t>3. Реализация приоритетных направлений и национальных проектов, в первую очередь направленных на решение задач, поставленных в </a:t>
            </a:r>
            <a:r>
              <a:rPr lang="ru-RU" sz="1350" dirty="0" smtClean="0">
                <a:hlinkClick r:id="rId4"/>
              </a:rPr>
              <a:t>Указе</a:t>
            </a:r>
            <a:r>
              <a:rPr lang="ru-RU" sz="1350" dirty="0" smtClean="0"/>
              <a:t>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>
              <a:spcBef>
                <a:spcPts val="0"/>
              </a:spcBef>
            </a:pPr>
            <a:r>
              <a:rPr lang="ru-RU" sz="1350" dirty="0" smtClean="0"/>
              <a:t>4. Обеспечение прозрачного механизма оценки эффективности предоставленных налоговых льгот по местным налогам, установленных соответствующими нормативно- правовыми актами поселений;</a:t>
            </a:r>
          </a:p>
          <a:p>
            <a:pPr>
              <a:spcBef>
                <a:spcPts val="0"/>
              </a:spcBef>
            </a:pPr>
            <a:r>
              <a:rPr lang="ru-RU" sz="1350" dirty="0" smtClean="0"/>
              <a:t>5. Повышение открытости и прозрачности управления общественными финансами.</a:t>
            </a:r>
          </a:p>
          <a:p>
            <a:pPr>
              <a:spcBef>
                <a:spcPts val="0"/>
              </a:spcBef>
            </a:pPr>
            <a:r>
              <a:rPr lang="ru-RU" sz="1350" b="1" dirty="0" smtClean="0"/>
              <a:t>II</a:t>
            </a:r>
            <a:r>
              <a:rPr lang="en-US" sz="1350" b="1" dirty="0" smtClean="0"/>
              <a:t>I</a:t>
            </a:r>
            <a:r>
              <a:rPr lang="ru-RU" sz="1350" b="1" dirty="0" smtClean="0"/>
              <a:t>. Основные направления налоговой политики</a:t>
            </a:r>
            <a:endParaRPr lang="ru-RU" sz="1350" dirty="0" smtClean="0"/>
          </a:p>
          <a:p>
            <a:pPr>
              <a:spcBef>
                <a:spcPts val="0"/>
              </a:spcBef>
            </a:pPr>
            <a:r>
              <a:rPr lang="ru-RU" sz="1350" dirty="0" smtClean="0"/>
              <a:t>Основными целями налоговой политики муниципального образования «</a:t>
            </a:r>
            <a:r>
              <a:rPr lang="ru-RU" sz="1350" dirty="0" err="1" smtClean="0"/>
              <a:t>Ельнинский</a:t>
            </a:r>
            <a:r>
              <a:rPr lang="ru-RU" sz="1350" dirty="0" smtClean="0"/>
              <a:t> район» Смоленской области на 2020 год и на плановый период 2021 и 2022 годов являются сохранение сбалансированности консолидированного бюджета района, создание предсказуемой налоговой системы, направленной на стимулирование деловой активности, рост экономики и инвестиций, упорядочение системы существующих налоговых льгот путем отмены неэффективных льгот и предоставления льгот, носящих адресный характер.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36650"/>
            <a:ext cx="8969375" cy="4789488"/>
          </a:xfrm>
        </p:spPr>
        <p:txBody>
          <a:bodyPr lIns="54000" rIns="54000"/>
          <a:lstStyle/>
          <a:p>
            <a:pPr marL="1588" indent="361950" algn="just" eaLnBrk="1" hangingPunct="1">
              <a:buFont typeface="Wingdings" pitchFamily="2" charset="2"/>
              <a:buNone/>
            </a:pPr>
            <a:r>
              <a:rPr lang="ru-RU" sz="1700" b="1" smtClean="0"/>
              <a:t>Бюджет играет центральную роль в экономике муниципального образования и решении различных проблем в его развитии. Внимательное изучение бюджета дает представление о намерениях власти, ее политике, распределении ею финансовых ресурсов. Благодаря анализу бюджета можно установить, как распределяются денежные средства, расходуются ли они по назначению. Контроль за местным бюджетом особенно уместен, если иметь в виду, что он формируется за счет граждан и организаций. Эти средства изымаются в виде налогов, различных сборов и пошлин у физических и юридических лиц для проведения значимой для общества деятельности. Проверка фактического использования бюджетных средств закономерный и обязательный процесс, особенно в условия недостатка имеющихся резервов. Именно поэтому пришло время для опубликования простого и доступного для каждого гражданина анализа бюджета и бюджетных процессов. И мы надеемся что данная презентация послужит обеспечению роста интереса граждан к вопросам использования бюджета. Ведь только при наличии у граждан чувства собственной причастности к бюджетному процессу и возможности высказать свое мнение можно рассчитывать на то, что население будет добросовестно участвовать как в формировании бюджета, так и его исполнении.</a:t>
            </a: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076450" y="511175"/>
            <a:ext cx="57324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Bookman Old Style" pitchFamily="18" charset="0"/>
              </a:rPr>
              <a:t>Предисловие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495300" y="161925"/>
            <a:ext cx="8915400" cy="651510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1350" dirty="0" smtClean="0"/>
              <a:t>Основными задачами налоговой политики на ближайшую перспективу будут являться.</a:t>
            </a:r>
          </a:p>
          <a:p>
            <a:r>
              <a:rPr lang="ru-RU" sz="1350" dirty="0" smtClean="0"/>
              <a:t>1. Стимулирование инвестиционной деятельности </a:t>
            </a:r>
          </a:p>
          <a:p>
            <a:r>
              <a:rPr lang="ru-RU" sz="1350" dirty="0" smtClean="0"/>
              <a:t>Положением  об инвестиционной деятельности на территории муниципального образования «</a:t>
            </a:r>
            <a:r>
              <a:rPr lang="ru-RU" sz="1350" dirty="0" err="1" smtClean="0"/>
              <a:t>Ельнинский</a:t>
            </a:r>
            <a:r>
              <a:rPr lang="ru-RU" sz="1350" dirty="0" smtClean="0"/>
              <a:t>  район» Смоленской области  предусмотрены  следующие формы    муниципальной   поддержки   инвестиционной  деятельности:</a:t>
            </a:r>
          </a:p>
          <a:p>
            <a:r>
              <a:rPr lang="ru-RU" sz="1350" dirty="0" smtClean="0"/>
              <a:t>- Освобождение инвестора от арендной платы за земельный участок в размере 100%  сроком на 3 года в порядке, предусмотренном нормативным правовым актом Администрации муниципального образования «</a:t>
            </a:r>
            <a:r>
              <a:rPr lang="ru-RU" sz="1350" dirty="0" err="1" smtClean="0"/>
              <a:t>Ельнинский</a:t>
            </a:r>
            <a:r>
              <a:rPr lang="ru-RU" sz="1350" dirty="0" smtClean="0"/>
              <a:t>  район» Смоленской области. </a:t>
            </a:r>
          </a:p>
          <a:p>
            <a:r>
              <a:rPr lang="ru-RU" sz="1350" dirty="0" smtClean="0"/>
              <a:t>-  Освобождение  инвестора  от  уплаты  арендной платы за пользование  имуществом,  являющимся муниципальной собственностью  в размере 100 % сроком на 3 года  в  порядке,  предусмотренном   нормативным правовым актом Администрации муниципального образования.</a:t>
            </a:r>
          </a:p>
          <a:p>
            <a:r>
              <a:rPr lang="ru-RU" sz="1350" dirty="0" smtClean="0"/>
              <a:t>- Оказание  инвесторам  информационной, консультационной и организационной  поддержки.  </a:t>
            </a:r>
          </a:p>
          <a:p>
            <a:r>
              <a:rPr lang="ru-RU" sz="1350" dirty="0" smtClean="0"/>
              <a:t>- Муниципальная  поддержка  субъектам  инвестиционной  деятельности    в  виде  освобождения  от  уплаты налога  на  срок  не  более одного финансового   года.</a:t>
            </a:r>
          </a:p>
          <a:p>
            <a:r>
              <a:rPr lang="ru-RU" sz="1350" dirty="0" smtClean="0"/>
              <a:t>2. Мобилизация доходов</a:t>
            </a:r>
          </a:p>
          <a:p>
            <a:r>
              <a:rPr lang="ru-RU" sz="1350" dirty="0" smtClean="0"/>
              <a:t>В целях мобилизации доходов в консолидированный бюджет муниципального образования «</a:t>
            </a:r>
            <a:r>
              <a:rPr lang="ru-RU" sz="1350" dirty="0" err="1" smtClean="0"/>
              <a:t>Ельнинский</a:t>
            </a:r>
            <a:r>
              <a:rPr lang="ru-RU" sz="1350" dirty="0" smtClean="0"/>
              <a:t> район» Смоленской области планируется проведение следующих мероприятий:</a:t>
            </a:r>
          </a:p>
          <a:p>
            <a:r>
              <a:rPr lang="ru-RU" sz="1350" dirty="0" smtClean="0"/>
              <a:t>- повышение объемов поступлений в бюджеты района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r>
              <a:rPr lang="ru-RU" sz="1350" dirty="0" smtClean="0"/>
              <a:t>- усиление работы по погашению задолженности по налоговым платежам;</a:t>
            </a:r>
          </a:p>
          <a:p>
            <a:r>
              <a:rPr lang="ru-RU" sz="1350" dirty="0" smtClean="0"/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r>
              <a:rPr lang="ru-RU" sz="1350" dirty="0" smtClean="0"/>
              <a:t>Для увеличения доходов бюджетов муниципальных образований Смоленской области будет продолжена работа по следующим направлениям:</a:t>
            </a:r>
          </a:p>
          <a:p>
            <a:r>
              <a:rPr lang="ru-RU" sz="1350" dirty="0" smtClean="0"/>
              <a:t>- переход с 1 января 2020 года к исчислению налога на имущество физических лиц исходя из кадастровой стоимости объектов налогообложения;</a:t>
            </a:r>
            <a:endParaRPr lang="ru-RU" sz="13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95300" y="161925"/>
            <a:ext cx="8915400" cy="651510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1340" dirty="0" smtClean="0"/>
              <a:t>-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r>
              <a:rPr lang="ru-RU" sz="1340" dirty="0" smtClean="0"/>
              <a:t>В целях формирования комфортной потребительской среды продолжится работа по созданию условий для развития малых форматов торговли, в том числе легализации незаконно установленных нестационарных торговых объектов, что в свою очередь обеспечит рост налоговых поступлений в местные бюджеты.</a:t>
            </a:r>
          </a:p>
          <a:p>
            <a:r>
              <a:rPr lang="ru-RU" sz="1340" dirty="0" smtClean="0"/>
              <a:t>3. Оптимизация налоговых льгот</a:t>
            </a:r>
          </a:p>
          <a:p>
            <a:r>
              <a:rPr lang="ru-RU" sz="1340" dirty="0" smtClean="0"/>
              <a:t>Будет продолжена работа по оптимизации действующих налоговых льгот, исходя из оценки </a:t>
            </a:r>
            <a:r>
              <a:rPr lang="ru-RU" sz="1340" dirty="0" err="1" smtClean="0"/>
              <a:t>востребованности</a:t>
            </a:r>
            <a:r>
              <a:rPr lang="ru-RU" sz="1340" dirty="0" smtClean="0"/>
              <a:t> этих льгот и их экономического эффекта.</a:t>
            </a:r>
          </a:p>
          <a:p>
            <a:r>
              <a:rPr lang="ru-RU" sz="1340" dirty="0" smtClean="0"/>
              <a:t>4. Совершенствование налогового администрирования</a:t>
            </a:r>
          </a:p>
          <a:p>
            <a:r>
              <a:rPr lang="ru-RU" sz="1340" dirty="0" smtClean="0"/>
              <a:t>В целях совершенствования налогового администрирования предполагается:</a:t>
            </a:r>
          </a:p>
          <a:p>
            <a:r>
              <a:rPr lang="ru-RU" sz="1340" dirty="0" smtClean="0"/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340" dirty="0" err="1" smtClean="0"/>
              <a:t>администрируемых</a:t>
            </a:r>
            <a:r>
              <a:rPr lang="ru-RU" sz="1340" dirty="0" smtClean="0"/>
              <a:t> платежей;</a:t>
            </a:r>
          </a:p>
          <a:p>
            <a:r>
              <a:rPr lang="ru-RU" sz="1340" dirty="0" smtClean="0"/>
              <a:t>-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межведомственных рабочих групп по платежам в местные бюджеты;</a:t>
            </a:r>
          </a:p>
          <a:p>
            <a:r>
              <a:rPr lang="ru-RU" sz="1340" dirty="0" smtClean="0"/>
              <a:t>- продолжение работы с органами власти всех уровней по легализации прибыли и убытков организаций, допускающих искажения в налоговом учете, легализации «теневой» заработной платы, взысканию задолженности по налоговым и неналоговым доходам, реализации мероприятий по повышению роли имущественных налогов в формировании доходов консолидированного бюджета;</a:t>
            </a:r>
          </a:p>
          <a:p>
            <a:r>
              <a:rPr lang="ru-RU" sz="1340" dirty="0" smtClean="0"/>
              <a:t>- проведение анализа по оптимизации ставок и налоговых льгот, установленных (предоставленных) решениями органов местного самоуправления поселений;</a:t>
            </a:r>
          </a:p>
          <a:p>
            <a:r>
              <a:rPr lang="ru-RU" sz="1340" dirty="0" smtClean="0"/>
              <a:t>- осуществление контроля за отсутствием задолженности у налогоплательщиков - пользователей налоговых льгот, установленных региональным законодательством, по налогу на доходы физических лиц, региональным и местным налогам.</a:t>
            </a:r>
          </a:p>
          <a:p>
            <a:r>
              <a:rPr lang="ru-RU" sz="1340" dirty="0" smtClean="0"/>
              <a:t>Для увеличения доходов консолидированного бюджета муниципального образования «</a:t>
            </a:r>
            <a:r>
              <a:rPr lang="ru-RU" sz="1340" dirty="0" err="1" smtClean="0"/>
              <a:t>Ельнинский</a:t>
            </a:r>
            <a:r>
              <a:rPr lang="ru-RU" sz="1340" dirty="0" smtClean="0"/>
              <a:t> район»  Смоленской области будет продолжена работа по следующим направлениям:</a:t>
            </a:r>
          </a:p>
          <a:p>
            <a:r>
              <a:rPr lang="ru-RU" sz="1340" dirty="0" smtClean="0"/>
              <a:t>- актуализация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r>
              <a:rPr lang="ru-RU" sz="1340" dirty="0" smtClean="0"/>
              <a:t>- проведение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34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95300" y="161925"/>
            <a:ext cx="8915400" cy="651510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1350" dirty="0" smtClean="0"/>
              <a:t>Для наполнения доходной базы местных бюджетов за счет увеличения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целью:</a:t>
            </a:r>
          </a:p>
          <a:p>
            <a:r>
              <a:rPr lang="ru-RU" sz="1350" dirty="0" smtClean="0"/>
              <a:t>- выявления факта неиспользования земельных участков с целью применения повышенной налоговой ставки 1,5% (вместо 0,3%) в отношении земель сельскохозяйственного назначения в связи с неиспользованием в целях сельскохозяйственного производства;</a:t>
            </a:r>
          </a:p>
          <a:p>
            <a:r>
              <a:rPr lang="ru-RU" sz="1350" dirty="0" smtClean="0"/>
              <a:t>- выявления факта самовольного занятия земельных участков  и использования земельных участков без оформленных в установленным порядке правоустанавливающих документов.</a:t>
            </a:r>
          </a:p>
          <a:p>
            <a:r>
              <a:rPr lang="ru-RU" sz="1350" dirty="0" smtClean="0"/>
              <a:t> </a:t>
            </a:r>
          </a:p>
          <a:p>
            <a:r>
              <a:rPr lang="ru-RU" sz="1350" b="1" dirty="0" smtClean="0"/>
              <a:t>I</a:t>
            </a:r>
            <a:r>
              <a:rPr lang="en-US" sz="1350" b="1" dirty="0" smtClean="0"/>
              <a:t>V</a:t>
            </a:r>
            <a:r>
              <a:rPr lang="ru-RU" sz="1350" b="1" dirty="0" smtClean="0"/>
              <a:t>. Основные направления бюджетной политики</a:t>
            </a:r>
            <a:endParaRPr lang="ru-RU" sz="1350" dirty="0" smtClean="0"/>
          </a:p>
          <a:p>
            <a:r>
              <a:rPr lang="ru-RU" sz="1350" dirty="0" smtClean="0"/>
              <a:t>Основными направлениями бюджетной политики муниципального образования «</a:t>
            </a:r>
            <a:r>
              <a:rPr lang="ru-RU" sz="1350" dirty="0" err="1" smtClean="0"/>
              <a:t>Ельнинский</a:t>
            </a:r>
            <a:r>
              <a:rPr lang="ru-RU" sz="1350" dirty="0" smtClean="0"/>
              <a:t> район»  Смоленской области на среднесрочный период являются:</a:t>
            </a:r>
          </a:p>
          <a:p>
            <a:r>
              <a:rPr lang="ru-RU" sz="1350" dirty="0" smtClean="0"/>
              <a:t>- повышение реалистичности и минимизация рисков несбалансированности бюджета;</a:t>
            </a:r>
          </a:p>
          <a:p>
            <a:r>
              <a:rPr lang="ru-RU" sz="1350" dirty="0" smtClean="0"/>
              <a:t>- концентрация расходов на первоочередных и приоритетных направлениях;</a:t>
            </a:r>
          </a:p>
          <a:p>
            <a:r>
              <a:rPr lang="ru-RU" sz="1350" dirty="0" smtClean="0"/>
              <a:t>- обеспечение 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Президента Российской Федерации по повышению оплаты труда работников образования, здравоохранения, культуры и социальной защиты в соотношении с показателем среднемесячного дохода от трудовой деятельности;</a:t>
            </a:r>
          </a:p>
          <a:p>
            <a:r>
              <a:rPr lang="ru-RU" sz="1350" dirty="0" smtClean="0"/>
              <a:t>- повышение с 1 октября 2020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r>
              <a:rPr lang="ru-RU" sz="1350" dirty="0" smtClean="0"/>
              <a:t>- 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 осуществления взвешенного подхода к принятию новых расходных обязательств;</a:t>
            </a:r>
          </a:p>
          <a:p>
            <a:r>
              <a:rPr lang="ru-RU" sz="1350" dirty="0" smtClean="0"/>
              <a:t>- проведение долговой политики  с учетом сохранения безопасного уровня долговой нагрузки на  бюджет района;</a:t>
            </a:r>
          </a:p>
          <a:p>
            <a:r>
              <a:rPr lang="ru-RU" sz="1350" dirty="0" smtClean="0"/>
              <a:t>- реализация мероприятий, обеспечивающих выполнение условий соглашений, заключенных с Департаментом бюджета и финансов Смоленской области;</a:t>
            </a:r>
          </a:p>
          <a:p>
            <a:r>
              <a:rPr lang="ru-RU" sz="1350" dirty="0" smtClean="0"/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 данным, в том числе в рамках размещения финансовой и иной информации о бюджете и бюджетном процессе на официальном сайте Администрации муниципального образования «</a:t>
            </a:r>
            <a:r>
              <a:rPr lang="ru-RU" sz="1350" dirty="0" err="1" smtClean="0"/>
              <a:t>Ельнинский</a:t>
            </a:r>
            <a:r>
              <a:rPr lang="ru-RU" sz="1350" dirty="0" smtClean="0"/>
              <a:t> район» Смоленской области,  размещение основных положений решения  о бюджете в формате «Бюджет для граждан» в социальных сетях.</a:t>
            </a: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44463"/>
            <a:ext cx="9378950" cy="358775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latin typeface="Bookman Old Style" pitchFamily="18" charset="0"/>
              </a:rPr>
              <a:t>Дополнительная информация по  бюджету муниципального образования "</a:t>
            </a:r>
            <a:r>
              <a:rPr lang="ru-RU" sz="1600" b="1" dirty="0" err="1" smtClean="0">
                <a:latin typeface="Bookman Old Style" pitchFamily="18" charset="0"/>
              </a:rPr>
              <a:t>Ельнинский</a:t>
            </a:r>
            <a:r>
              <a:rPr lang="ru-RU" sz="1600" b="1" dirty="0" smtClean="0">
                <a:latin typeface="Bookman Old Style" pitchFamily="18" charset="0"/>
              </a:rPr>
              <a:t> район" Смоленской области на 2020 год и плановый период 2021 и 2022 годов</a:t>
            </a:r>
          </a:p>
        </p:txBody>
      </p:sp>
      <p:sp>
        <p:nvSpPr>
          <p:cNvPr id="53250" name="Line 4"/>
          <p:cNvSpPr>
            <a:spLocks noChangeShapeType="1"/>
          </p:cNvSpPr>
          <p:nvPr/>
        </p:nvSpPr>
        <p:spPr bwMode="auto">
          <a:xfrm>
            <a:off x="250825" y="704850"/>
            <a:ext cx="945197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19103" name="Group 3391"/>
          <p:cNvGraphicFramePr>
            <a:graphicFrameLocks noGrp="1"/>
          </p:cNvGraphicFramePr>
          <p:nvPr>
            <p:ph idx="1"/>
          </p:nvPr>
        </p:nvGraphicFramePr>
        <p:xfrm>
          <a:off x="328613" y="971550"/>
          <a:ext cx="9244012" cy="3962400"/>
        </p:xfrm>
        <a:graphic>
          <a:graphicData uri="http://schemas.openxmlformats.org/drawingml/2006/table">
            <a:tbl>
              <a:tblPr/>
              <a:tblGrid>
                <a:gridCol w="404812"/>
                <a:gridCol w="5057775"/>
                <a:gridCol w="882650"/>
                <a:gridCol w="985838"/>
                <a:gridCol w="1009650"/>
                <a:gridCol w="903287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муниципального района в расчете на 1 жителя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муниципального района в расчете на 1 жителя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муниципального района на национальною экономику в расчете на 1 жителя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муниципального района на образование в расчете на 1 жителя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муниципального района на культуру в расчете на 1 жителя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муниципального района на социальную политику в расчете на 1 жителя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прочих расходов бюджета муниципального района в расчете на 1 жителя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5,9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50825"/>
            <a:ext cx="8915400" cy="619125"/>
          </a:xfrm>
        </p:spPr>
        <p:txBody>
          <a:bodyPr/>
          <a:lstStyle/>
          <a:p>
            <a:pPr eaLnBrk="1" hangingPunct="1"/>
            <a:r>
              <a:rPr lang="ru-RU" sz="3100" b="1" smtClean="0">
                <a:latin typeface="Bookman Old Style" pitchFamily="18" charset="0"/>
              </a:rPr>
              <a:t>Информация для контактов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166813"/>
            <a:ext cx="8915400" cy="3968750"/>
          </a:xfrm>
        </p:spPr>
        <p:txBody>
          <a:bodyPr/>
          <a:lstStyle/>
          <a:p>
            <a:pPr marL="1698625" indent="-1344613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Финансовое управление администрации муниципального образования "Ельнинский район" Смоленской области</a:t>
            </a:r>
          </a:p>
          <a:p>
            <a:pPr marL="1698625" indent="-1344613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/>
          </a:p>
          <a:p>
            <a:pPr marL="1698625" indent="-13446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Индекс:</a:t>
            </a:r>
            <a:r>
              <a:rPr lang="ru-RU" sz="1800" smtClean="0"/>
              <a:t> 216330</a:t>
            </a:r>
          </a:p>
          <a:p>
            <a:pPr marL="1698625" indent="-13446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Город: </a:t>
            </a:r>
            <a:r>
              <a:rPr lang="ru-RU" sz="1800" smtClean="0"/>
              <a:t>Ельня</a:t>
            </a:r>
          </a:p>
          <a:p>
            <a:pPr marL="1698625" indent="-13446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Улица:</a:t>
            </a:r>
            <a:r>
              <a:rPr lang="ru-RU" sz="1800" smtClean="0"/>
              <a:t> Первомайская </a:t>
            </a:r>
          </a:p>
          <a:p>
            <a:pPr marL="1698625" indent="-13446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Дом: 38</a:t>
            </a:r>
            <a:r>
              <a:rPr lang="ru-RU" sz="1800" smtClean="0"/>
              <a:t>  </a:t>
            </a:r>
          </a:p>
          <a:p>
            <a:pPr marL="1698625" indent="-13446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Телефон:</a:t>
            </a:r>
            <a:r>
              <a:rPr lang="ru-RU" sz="1800" smtClean="0"/>
              <a:t> 4-19-44 </a:t>
            </a:r>
            <a:r>
              <a:rPr lang="ru-RU" sz="1800" b="1" smtClean="0"/>
              <a:t>факс:</a:t>
            </a:r>
            <a:r>
              <a:rPr lang="ru-RU" sz="1800" smtClean="0"/>
              <a:t> 4-15-79</a:t>
            </a:r>
          </a:p>
          <a:p>
            <a:pPr marL="1698625" indent="-13446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e-mail:</a:t>
            </a:r>
            <a:r>
              <a:rPr lang="ru-RU" sz="1800" b="1" smtClean="0"/>
              <a:t> </a:t>
            </a:r>
            <a:r>
              <a:rPr lang="en-US" sz="1800" b="1" smtClean="0"/>
              <a:t>finansovoe.upravlenie@ya.ru</a:t>
            </a:r>
            <a:endParaRPr lang="ru-RU" sz="1800" smtClean="0"/>
          </a:p>
          <a:p>
            <a:pPr marL="1698625" indent="-13446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Время приема граждан:</a:t>
            </a:r>
            <a:r>
              <a:rPr lang="ru-RU" sz="1800" smtClean="0"/>
              <a:t> пн-пт. 9.00-13.00;</a:t>
            </a:r>
          </a:p>
          <a:p>
            <a:pPr marL="1698625" indent="-13446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312738" y="865188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68275"/>
            <a:ext cx="8915400" cy="414338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Bookman Old Style" pitchFamily="18" charset="0"/>
              </a:rPr>
              <a:t>Понятия и термины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954088"/>
            <a:ext cx="9188450" cy="515143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Администратор доходов бюджета</a:t>
            </a:r>
            <a:r>
              <a:rPr lang="ru-RU" sz="1400" smtClean="0"/>
              <a:t> - органы государственной власти, органы местного самоуправления, органы управления государственными внебюджетными фондами, ЦБ РФ, а также бюджетные учреждения, созданные органами государственной власти и органами местного самоуправления,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РФ.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Безвозмездные поступления</a:t>
            </a:r>
            <a:r>
              <a:rPr lang="ru-RU" sz="1400" smtClean="0"/>
              <a:t> - это финансовая помощь из бюджетов других уровней (межбюджетные трансферты), от физических и юридических лиц.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Бюджет</a:t>
            </a:r>
            <a:r>
              <a:rPr lang="ru-RU" sz="140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Бюджетный год</a:t>
            </a:r>
            <a:r>
              <a:rPr lang="ru-RU" sz="1400" smtClean="0"/>
              <a:t> - законодательно установленный годовой срок исполнения бюджета. В Российской Федерации соответствует календарному году.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Бюджетная классификация</a:t>
            </a:r>
            <a:r>
              <a:rPr lang="ru-RU" sz="1400" smtClean="0"/>
              <a:t>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Бюджетный кредит</a:t>
            </a:r>
            <a:r>
              <a:rPr lang="ru-RU" sz="1400" smtClean="0"/>
              <a:t> – это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Бюджетный период</a:t>
            </a:r>
            <a:r>
              <a:rPr lang="ru-RU" sz="1400" smtClean="0"/>
              <a:t>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Бюджетный процесс</a:t>
            </a:r>
            <a:r>
              <a:rPr lang="ru-RU" sz="1400" smtClean="0"/>
              <a:t> -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Бюджетная система Российской Федерации</a:t>
            </a:r>
            <a:r>
              <a:rPr lang="ru-RU" sz="1400" smtClean="0"/>
              <a:t> - совокупность всех бюджетов в РФ: федерального, региональных, местных, государственных внебюджетных фондов.</a:t>
            </a:r>
            <a:endParaRPr lang="ru-RU" sz="1400" u="sng" smtClean="0"/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301625" y="73025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49225"/>
            <a:ext cx="8915400" cy="414338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Bookman Old Style" pitchFamily="18" charset="0"/>
              </a:rPr>
              <a:t>Понятия и термины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804863"/>
            <a:ext cx="9185275" cy="559117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Главный распорядитель бюджетных средств (ГРБС)</a:t>
            </a:r>
            <a:r>
              <a:rPr lang="ru-RU" sz="1400" smtClean="0"/>
              <a:t> 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Государственный (муниципальный) долг</a:t>
            </a:r>
            <a:r>
              <a:rPr lang="ru-RU" sz="1400" smtClean="0"/>
              <a:t> - обязательства 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Государственные и муниципальные займы</a:t>
            </a:r>
            <a:r>
              <a:rPr lang="ru-RU" sz="1400" i="1" u="sng" smtClean="0"/>
              <a:t> </a:t>
            </a:r>
            <a:r>
              <a:rPr lang="ru-RU" sz="1400" smtClean="0"/>
              <a:t>- это денежные ресурсы, привлекаемые для покрытия дефицита соответствующего бюджета от физических и юридических лиц, иностранных государств, международных финансовых организаций на основании заключаемых договоров, по которым возникают долговые обязательства РФ, субъекта РФ, муниципального образования как заемщиков или гарантов погашения займов (кредитов) другими заемщик.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Государственная (муниципальная) программа</a:t>
            </a:r>
            <a:r>
              <a:rPr lang="ru-RU" sz="1400" smtClean="0"/>
              <a:t> 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Дефицит</a:t>
            </a:r>
            <a:r>
              <a:rPr lang="ru-RU" sz="1400" smtClean="0"/>
              <a:t> - превышение расходов бюджета над его доходами.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Дотации</a:t>
            </a:r>
            <a:r>
              <a:rPr lang="ru-RU" sz="140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Доходы</a:t>
            </a:r>
            <a:r>
              <a:rPr lang="ru-RU" sz="1400" smtClean="0"/>
              <a:t> 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Источники финансирования дефицита бюджета</a:t>
            </a:r>
            <a:r>
              <a:rPr lang="ru-RU" sz="1400" smtClean="0"/>
              <a:t>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Инвестиции (или капиталовложения, капитальные затраты)</a:t>
            </a:r>
            <a:r>
              <a:rPr lang="ru-RU" sz="1400" smtClean="0"/>
              <a:t> - финансовые средства, затрачиваемые на строительство новых и реконструкцию, расширение и техническое перевооружение действующих предприятий (производственные инвестиции), на жилищное, коммунальное и культурно-бытовое строительство (непроизводственные инвестиции).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Индекс потребительских цен</a:t>
            </a:r>
            <a:r>
              <a:rPr lang="ru-RU" sz="1400" smtClean="0"/>
              <a:t> 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301625" y="731838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8750"/>
            <a:ext cx="8915400" cy="414338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Bookman Old Style" pitchFamily="18" charset="0"/>
              </a:rPr>
              <a:t>Понятия и термины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827088"/>
            <a:ext cx="9113838" cy="56737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Межбюджетные трансферты -</a:t>
            </a:r>
            <a:r>
              <a:rPr lang="ru-RU" sz="1400" smtClean="0"/>
              <a:t> это средства одного бюджета бюджетной системы РФ, перечисляемые другому бюджету бюджетной системы РФ.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Налогоплательщик</a:t>
            </a:r>
            <a:r>
              <a:rPr lang="ru-RU" sz="1400" b="1" smtClean="0"/>
              <a:t> -</a:t>
            </a:r>
            <a:r>
              <a:rPr lang="ru-RU" sz="1400" smtClean="0"/>
              <a:t> физическое лицо или юридическое лицо, на которое законом возложена обязанность уплачивать налоги.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Налоговые доходы</a:t>
            </a:r>
            <a:r>
              <a:rPr lang="ru-RU" sz="1400" smtClean="0"/>
              <a:t> – поступления в бюджет от уплаты налогов, установленных Налоговым кодексом РФ.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Национальная экономика</a:t>
            </a:r>
            <a:r>
              <a:rPr lang="ru-RU" sz="1400" smtClean="0"/>
              <a:t> – 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Неналоговые доходы</a:t>
            </a:r>
            <a:r>
              <a:rPr lang="ru-RU" sz="1400" smtClean="0"/>
              <a:t> – поступления от уплаты пошлин и сборов, установленных законодательством РФ и штрафов за нарушение законодательства.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Прогноз социально-экономического развития</a:t>
            </a:r>
            <a:r>
              <a:rPr lang="ru-RU" sz="1400" smtClean="0"/>
              <a:t>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Прожиточный минимум</a:t>
            </a:r>
            <a:r>
              <a:rPr lang="ru-RU" sz="1400" smtClean="0"/>
              <a:t> - 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Профицит</a:t>
            </a:r>
            <a:r>
              <a:rPr lang="ru-RU" sz="1400" smtClean="0"/>
              <a:t> - превышение доходов над расходами бюджета.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Публичные нормативные расходные обязательства</a:t>
            </a:r>
            <a:r>
              <a:rPr lang="ru-RU" sz="1400" smtClean="0"/>
              <a:t> -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Публично – правовое образование</a:t>
            </a:r>
            <a:r>
              <a:rPr lang="ru-RU" sz="1400" u="sng" smtClean="0"/>
              <a:t> </a:t>
            </a:r>
            <a:r>
              <a:rPr lang="ru-RU" sz="1400" smtClean="0"/>
              <a:t>- это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- Российская Федерация (федеральное государство) в целом;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- Субъекты РФ - республики, края, области, города федерального подчинения, автономные области, автономные округа;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- Муниципальные образования.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Публичные нормативные расходные обязательства</a:t>
            </a:r>
            <a:r>
              <a:rPr lang="ru-RU" sz="1400" smtClean="0"/>
              <a:t> -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индексации.</a:t>
            </a:r>
            <a:endParaRPr lang="ru-RU" sz="1400" u="sng" smtClean="0"/>
          </a:p>
        </p:txBody>
      </p:sp>
      <p:sp>
        <p:nvSpPr>
          <p:cNvPr id="57347" name="Line 5"/>
          <p:cNvSpPr>
            <a:spLocks noChangeShapeType="1"/>
          </p:cNvSpPr>
          <p:nvPr/>
        </p:nvSpPr>
        <p:spPr bwMode="auto">
          <a:xfrm>
            <a:off x="301625" y="701675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006475"/>
            <a:ext cx="9045575" cy="452596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Публичные слушания</a:t>
            </a:r>
            <a:r>
              <a:rPr lang="ru-RU" sz="1400" smtClean="0"/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Расходы</a:t>
            </a:r>
            <a:r>
              <a:rPr lang="ru-RU" sz="1400" smtClean="0"/>
              <a:t> - это выплачиваемые из бюджета денежные средства (социальные выплаты населению, содержание государственных (муниципальных) учреждений (образование, ЖКХ, культура и другие) капитальное строительство и другие).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Расходные обязательства</a:t>
            </a:r>
            <a:r>
              <a:rPr lang="ru-RU" sz="1400" smtClean="0"/>
              <a:t> - это возникающие на основе закона, иного нормативного правового акта, договора или соглашения обязанности публично-правового образования или действующего от его имени бюджетного учреждения предоставить физическому или юридическому лицу, иному публично-правовому образованию средства из соответствующего бюджета.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Реестр расходных обязательств</a:t>
            </a:r>
            <a:r>
              <a:rPr lang="ru-RU" sz="1400" smtClean="0"/>
              <a:t> - используемый при составлении проекта бюджета, свод (перечень) законов, иных нормативных правовых актов,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объёмов бюджетных ассигнований, необходимых для исполнения включённых в реестр обязательств.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Субвенция</a:t>
            </a:r>
            <a:r>
              <a:rPr lang="ru-RU" sz="1400" smtClean="0"/>
              <a:t>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u="sng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smtClean="0"/>
              <a:t>Субсидия</a:t>
            </a:r>
            <a:r>
              <a:rPr lang="ru-RU" sz="1400" smtClean="0"/>
              <a:t>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0"/>
            <a:ext cx="8915400" cy="604838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Bookman Old Style" pitchFamily="18" charset="0"/>
              </a:rPr>
              <a:t>Понятия и термины</a:t>
            </a:r>
          </a:p>
        </p:txBody>
      </p:sp>
      <p:sp>
        <p:nvSpPr>
          <p:cNvPr id="58371" name="Line 5"/>
          <p:cNvSpPr>
            <a:spLocks noChangeShapeType="1"/>
          </p:cNvSpPr>
          <p:nvPr/>
        </p:nvSpPr>
        <p:spPr bwMode="auto">
          <a:xfrm>
            <a:off x="301625" y="773113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88913"/>
            <a:ext cx="8902700" cy="576262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Bookman Old Style" pitchFamily="18" charset="0"/>
              </a:rPr>
              <a:t>Что такое бюджет?</a:t>
            </a:r>
          </a:p>
        </p:txBody>
      </p:sp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193675" y="3429000"/>
            <a:ext cx="93630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rgbClr val="6699FF"/>
                </a:solidFill>
              </a:rPr>
              <a:t>БЮДЖЕТ</a:t>
            </a:r>
            <a:r>
              <a:rPr lang="ru-RU" sz="1500" b="1"/>
              <a:t> (от старонормандского </a:t>
            </a:r>
            <a:r>
              <a:rPr lang="en-US" sz="1500" b="1"/>
              <a:t>bougette </a:t>
            </a:r>
            <a:r>
              <a:rPr lang="ru-RU" sz="1500" b="1"/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193675" y="900113"/>
            <a:ext cx="22637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6699FF"/>
                </a:solidFill>
              </a:rPr>
              <a:t>ДОХОДЫ</a:t>
            </a:r>
          </a:p>
          <a:p>
            <a:pPr algn="ctr"/>
            <a:r>
              <a:rPr lang="ru-RU" sz="1500" b="1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6884988" y="909638"/>
            <a:ext cx="27305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/>
            <a:r>
              <a:rPr lang="ru-RU" sz="1600" b="1">
                <a:solidFill>
                  <a:srgbClr val="6699FF"/>
                </a:solidFill>
              </a:rPr>
              <a:t>РАСХОДЫ</a:t>
            </a:r>
          </a:p>
          <a:p>
            <a:pPr algn="ctr"/>
            <a:r>
              <a:rPr lang="ru-RU" sz="1500" b="1"/>
              <a:t>это выплачиваемые из бюджета денежные средства (социальные выплаты населению, содержание государственных (муниципальных) учреждений (образование, ЖКХ, культура и другие) капитальное строительство и другие)</a:t>
            </a:r>
          </a:p>
        </p:txBody>
      </p:sp>
      <p:sp>
        <p:nvSpPr>
          <p:cNvPr id="22533" name="Line 13"/>
          <p:cNvSpPr>
            <a:spLocks noChangeShapeType="1"/>
          </p:cNvSpPr>
          <p:nvPr/>
        </p:nvSpPr>
        <p:spPr bwMode="auto">
          <a:xfrm flipH="1">
            <a:off x="2925763" y="4941888"/>
            <a:ext cx="544512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14"/>
          <p:cNvSpPr>
            <a:spLocks noChangeShapeType="1"/>
          </p:cNvSpPr>
          <p:nvPr/>
        </p:nvSpPr>
        <p:spPr bwMode="auto">
          <a:xfrm>
            <a:off x="6278563" y="4941888"/>
            <a:ext cx="547687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Rectangle 17"/>
          <p:cNvSpPr>
            <a:spLocks noChangeArrowheads="1"/>
          </p:cNvSpPr>
          <p:nvPr/>
        </p:nvSpPr>
        <p:spPr bwMode="auto">
          <a:xfrm>
            <a:off x="271463" y="4365625"/>
            <a:ext cx="24971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/>
              <a:t>превышение доходов над расходами образует положительный остаток бюджета</a:t>
            </a:r>
            <a:r>
              <a:rPr lang="ru-RU" sz="1600" b="1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sz="1600" b="1">
                <a:solidFill>
                  <a:srgbClr val="6699FF"/>
                </a:solidFill>
              </a:rPr>
              <a:t>ПРОФИЦИТ</a:t>
            </a:r>
          </a:p>
        </p:txBody>
      </p:sp>
      <p:sp>
        <p:nvSpPr>
          <p:cNvPr id="22536" name="Rectangle 18"/>
          <p:cNvSpPr>
            <a:spLocks noChangeArrowheads="1"/>
          </p:cNvSpPr>
          <p:nvPr/>
        </p:nvSpPr>
        <p:spPr bwMode="auto">
          <a:xfrm>
            <a:off x="6746875" y="4365625"/>
            <a:ext cx="25749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/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sz="1600" b="1">
                <a:solidFill>
                  <a:srgbClr val="6699FF"/>
                </a:solidFill>
              </a:rPr>
              <a:t>ДЕФИЦИТОМ</a:t>
            </a:r>
          </a:p>
        </p:txBody>
      </p: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193675" y="6035675"/>
            <a:ext cx="928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/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22538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6388" y="1052513"/>
            <a:ext cx="38719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Line 22"/>
          <p:cNvSpPr>
            <a:spLocks noChangeShapeType="1"/>
          </p:cNvSpPr>
          <p:nvPr/>
        </p:nvSpPr>
        <p:spPr bwMode="auto">
          <a:xfrm>
            <a:off x="350838" y="765175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40" name="Picture 24" descr="0013-013-Gosudarstvennyj-i-semejnyj-bjudzh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8213" y="4284663"/>
            <a:ext cx="279717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0"/>
            <a:ext cx="8915400" cy="6350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Bookman Old Style" pitchFamily="18" charset="0"/>
              </a:rPr>
              <a:t>Какие бывают бюджеты?</a:t>
            </a:r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661988" y="908050"/>
            <a:ext cx="16367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Бюджет семьи</a:t>
            </a:r>
          </a:p>
        </p:txBody>
      </p:sp>
      <p:sp>
        <p:nvSpPr>
          <p:cNvPr id="23555" name="Line 6"/>
          <p:cNvSpPr>
            <a:spLocks noChangeShapeType="1"/>
          </p:cNvSpPr>
          <p:nvPr/>
        </p:nvSpPr>
        <p:spPr bwMode="auto">
          <a:xfrm flipH="1">
            <a:off x="2708275" y="868363"/>
            <a:ext cx="769938" cy="317500"/>
          </a:xfrm>
          <a:prstGeom prst="line">
            <a:avLst/>
          </a:prstGeom>
          <a:noFill/>
          <a:ln w="50800" cmpd="tri">
            <a:solidFill>
              <a:srgbClr val="6699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 flipH="1">
            <a:off x="4953000" y="765175"/>
            <a:ext cx="0" cy="936625"/>
          </a:xfrm>
          <a:prstGeom prst="line">
            <a:avLst/>
          </a:prstGeom>
          <a:noFill/>
          <a:ln w="50800" cmpd="tri">
            <a:solidFill>
              <a:srgbClr val="6699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>
            <a:off x="6356350" y="836613"/>
            <a:ext cx="782638" cy="368300"/>
          </a:xfrm>
          <a:prstGeom prst="line">
            <a:avLst/>
          </a:prstGeom>
          <a:noFill/>
          <a:ln w="50800" cmpd="tri">
            <a:solidFill>
              <a:srgbClr val="6699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3314700" y="1844675"/>
            <a:ext cx="3197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Бюджеты публично-правовых образований</a:t>
            </a: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7059613" y="836613"/>
            <a:ext cx="26527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Бюджет организаций</a:t>
            </a:r>
          </a:p>
        </p:txBody>
      </p:sp>
      <p:pic>
        <p:nvPicPr>
          <p:cNvPr id="235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860800"/>
            <a:ext cx="25669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7425" y="3870325"/>
            <a:ext cx="2770188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Line 16"/>
          <p:cNvSpPr>
            <a:spLocks noChangeShapeType="1"/>
          </p:cNvSpPr>
          <p:nvPr/>
        </p:nvSpPr>
        <p:spPr bwMode="auto">
          <a:xfrm>
            <a:off x="6016625" y="2781300"/>
            <a:ext cx="779463" cy="719138"/>
          </a:xfrm>
          <a:prstGeom prst="line">
            <a:avLst/>
          </a:prstGeom>
          <a:noFill/>
          <a:ln w="38100" cmpd="dbl">
            <a:solidFill>
              <a:srgbClr val="6699FF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Line 17"/>
          <p:cNvSpPr>
            <a:spLocks noChangeShapeType="1"/>
          </p:cNvSpPr>
          <p:nvPr/>
        </p:nvSpPr>
        <p:spPr bwMode="auto">
          <a:xfrm>
            <a:off x="4943475" y="2781300"/>
            <a:ext cx="0" cy="863600"/>
          </a:xfrm>
          <a:prstGeom prst="line">
            <a:avLst/>
          </a:prstGeom>
          <a:noFill/>
          <a:ln w="38100" cmpd="dbl">
            <a:solidFill>
              <a:srgbClr val="6699FF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3564" name="Line 18"/>
          <p:cNvSpPr>
            <a:spLocks noChangeShapeType="1"/>
          </p:cNvSpPr>
          <p:nvPr/>
        </p:nvSpPr>
        <p:spPr bwMode="auto">
          <a:xfrm flipH="1">
            <a:off x="3079750" y="2781300"/>
            <a:ext cx="781050" cy="792163"/>
          </a:xfrm>
          <a:prstGeom prst="line">
            <a:avLst/>
          </a:prstGeom>
          <a:noFill/>
          <a:ln w="38100" cmpd="dbl">
            <a:solidFill>
              <a:srgbClr val="6699FF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Rectangle 19"/>
          <p:cNvSpPr>
            <a:spLocks noChangeArrowheads="1"/>
          </p:cNvSpPr>
          <p:nvPr/>
        </p:nvSpPr>
        <p:spPr bwMode="auto">
          <a:xfrm>
            <a:off x="193675" y="5302250"/>
            <a:ext cx="28860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Российской Федерации</a:t>
            </a:r>
          </a:p>
          <a:p>
            <a:pPr algn="ctr"/>
            <a:r>
              <a:rPr lang="ru-RU" sz="1400" b="1"/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3549650" y="5241925"/>
            <a:ext cx="28860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субъектов</a:t>
            </a:r>
          </a:p>
          <a:p>
            <a:pPr algn="ctr"/>
            <a:r>
              <a:rPr lang="ru-RU" b="1"/>
              <a:t>Российской Федерации</a:t>
            </a:r>
          </a:p>
          <a:p>
            <a:pPr algn="ctr"/>
            <a:r>
              <a:rPr lang="ru-RU" sz="1400" b="1"/>
              <a:t>(региональные бюджеты, бюджеты территориальных фондов ОМС)</a:t>
            </a:r>
          </a:p>
        </p:txBody>
      </p:sp>
      <p:sp>
        <p:nvSpPr>
          <p:cNvPr id="23567" name="Rectangle 21"/>
          <p:cNvSpPr>
            <a:spLocks noChangeArrowheads="1"/>
          </p:cNvSpPr>
          <p:nvPr/>
        </p:nvSpPr>
        <p:spPr bwMode="auto">
          <a:xfrm>
            <a:off x="6826250" y="5305425"/>
            <a:ext cx="27289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муниципальных образований</a:t>
            </a:r>
          </a:p>
          <a:p>
            <a:pPr algn="ctr"/>
            <a:r>
              <a:rPr lang="ru-RU" sz="1400" b="1"/>
              <a:t>(местные бюджеты)</a:t>
            </a:r>
          </a:p>
        </p:txBody>
      </p:sp>
      <p:sp>
        <p:nvSpPr>
          <p:cNvPr id="23568" name="Line 22"/>
          <p:cNvSpPr>
            <a:spLocks noChangeShapeType="1"/>
          </p:cNvSpPr>
          <p:nvPr/>
        </p:nvSpPr>
        <p:spPr bwMode="auto">
          <a:xfrm>
            <a:off x="350838" y="69215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23"/>
          <p:cNvSpPr>
            <a:spLocks noChangeShapeType="1"/>
          </p:cNvSpPr>
          <p:nvPr/>
        </p:nvSpPr>
        <p:spPr bwMode="auto">
          <a:xfrm>
            <a:off x="3470275" y="2565400"/>
            <a:ext cx="2808288" cy="0"/>
          </a:xfrm>
          <a:prstGeom prst="line">
            <a:avLst/>
          </a:prstGeom>
          <a:noFill/>
          <a:ln w="44450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70" name="Picture 25" descr="1f91162c4164c7d248dc249e8b6d07c5uniqueidcmcimag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1316038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6" descr="A_453_433x4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328738"/>
            <a:ext cx="245903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7" descr="karta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8675" y="3519488"/>
            <a:ext cx="19018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5734050"/>
            <a:ext cx="8902700" cy="965200"/>
          </a:xfrm>
        </p:spPr>
        <p:txBody>
          <a:bodyPr lIns="54000" rIns="54000"/>
          <a:lstStyle/>
          <a:p>
            <a:pPr marL="0" indent="182563" algn="just" eaLnBrk="1" hangingPunct="1">
              <a:buFont typeface="Wingdings" pitchFamily="2" charset="2"/>
              <a:buNone/>
            </a:pPr>
            <a:r>
              <a:rPr lang="ru-RU" sz="1400" b="1" smtClean="0"/>
              <a:t>Местный бюджет</a:t>
            </a:r>
            <a:r>
              <a:rPr lang="ru-RU" sz="1400" smtClean="0"/>
              <a:t> – одна из составных частей бюджетной системы РФ. Он является финансовой основой деятельности органов местного самоуправления. В бюджете органа местного самоуправления показываются доходы, полученные в данном городе, и расходы, осуществляемые им для реализации функций.</a:t>
            </a:r>
          </a:p>
        </p:txBody>
      </p:sp>
      <p:graphicFrame>
        <p:nvGraphicFramePr>
          <p:cNvPr id="14033" name="Group 1745"/>
          <p:cNvGraphicFramePr>
            <a:graphicFrameLocks noGrp="1"/>
          </p:cNvGraphicFramePr>
          <p:nvPr>
            <p:ph sz="half" idx="2"/>
          </p:nvPr>
        </p:nvGraphicFramePr>
        <p:xfrm>
          <a:off x="584200" y="115888"/>
          <a:ext cx="8813800" cy="5635308"/>
        </p:xfrm>
        <a:graphic>
          <a:graphicData uri="http://schemas.openxmlformats.org/drawingml/2006/table">
            <a:tbl>
              <a:tblPr/>
              <a:tblGrid>
                <a:gridCol w="433388"/>
                <a:gridCol w="423862"/>
                <a:gridCol w="428625"/>
                <a:gridCol w="341313"/>
                <a:gridCol w="217487"/>
                <a:gridCol w="433388"/>
                <a:gridCol w="215900"/>
                <a:gridCol w="719137"/>
                <a:gridCol w="719138"/>
                <a:gridCol w="398462"/>
                <a:gridCol w="396875"/>
                <a:gridCol w="217488"/>
                <a:gridCol w="822325"/>
                <a:gridCol w="217487"/>
                <a:gridCol w="347663"/>
                <a:gridCol w="219075"/>
                <a:gridCol w="215900"/>
                <a:gridCol w="728662"/>
                <a:gridCol w="215900"/>
                <a:gridCol w="1101725"/>
              </a:tblGrid>
              <a:tr h="4556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Бюджетная система Российской Федерации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Бюджеты государственных внебюджетных фондов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уровень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Бюджеты субъектов РФ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Бюджеты территориальных государственных внебюджетных фондов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уровень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Бюджеты муниципальных районов, </a:t>
                      </a: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бюджеты городских округов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бюджеты внутригородских муниципальных образований городов федерального значения Москвы и Санкт - Петербурга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Третий уровень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Бюджеты городских и сельских поселений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Четвертый уровень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51" name="Line 1588"/>
          <p:cNvSpPr>
            <a:spLocks noChangeShapeType="1"/>
          </p:cNvSpPr>
          <p:nvPr/>
        </p:nvSpPr>
        <p:spPr bwMode="auto">
          <a:xfrm>
            <a:off x="328613" y="539750"/>
            <a:ext cx="9186862" cy="0"/>
          </a:xfrm>
          <a:prstGeom prst="line">
            <a:avLst/>
          </a:prstGeom>
          <a:noFill/>
          <a:ln w="47625" cmpd="thinThick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4462463"/>
            <a:ext cx="19510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44463"/>
            <a:ext cx="8915400" cy="500062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latin typeface="Bookman Old Style" pitchFamily="18" charset="0"/>
              </a:rPr>
              <a:t>  </a:t>
            </a:r>
            <a:r>
              <a:rPr lang="ru-RU" sz="2000" b="1" smtClean="0"/>
              <a:t>Основы составления проекта бюджета муниципального образования "Ельнинский район" Смоленской области</a:t>
            </a:r>
            <a:r>
              <a:rPr lang="ru-RU" sz="1700" b="1" smtClean="0">
                <a:latin typeface="Bookman Old Style" pitchFamily="18" charset="0"/>
              </a:rPr>
              <a:t> </a:t>
            </a:r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350838" y="765175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866775" y="3914775"/>
            <a:ext cx="8189913" cy="3365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/>
              <a:t>Составление проекта бюджета муниципального образования</a:t>
            </a:r>
            <a:endParaRPr lang="ru-RU" sz="1600"/>
          </a:p>
        </p:txBody>
      </p:sp>
      <p:sp>
        <p:nvSpPr>
          <p:cNvPr id="25605" name="AutoShape 13"/>
          <p:cNvSpPr>
            <a:spLocks noChangeArrowheads="1"/>
          </p:cNvSpPr>
          <p:nvPr/>
        </p:nvSpPr>
        <p:spPr bwMode="auto">
          <a:xfrm>
            <a:off x="895350" y="1196975"/>
            <a:ext cx="1873250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 b="1"/>
              <a:t>Бюджетное послание Президента Российской Федерации</a:t>
            </a:r>
          </a:p>
        </p:txBody>
      </p:sp>
      <p:sp>
        <p:nvSpPr>
          <p:cNvPr id="25606" name="AutoShape 14"/>
          <p:cNvSpPr>
            <a:spLocks noChangeArrowheads="1"/>
          </p:cNvSpPr>
          <p:nvPr/>
        </p:nvSpPr>
        <p:spPr bwMode="auto">
          <a:xfrm>
            <a:off x="3003550" y="1196975"/>
            <a:ext cx="1871663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 b="1"/>
              <a:t>Прогноз социально-экономического развития муниципального образования</a:t>
            </a:r>
          </a:p>
        </p:txBody>
      </p:sp>
      <p:sp>
        <p:nvSpPr>
          <p:cNvPr id="25607" name="AutoShape 15"/>
          <p:cNvSpPr>
            <a:spLocks noChangeArrowheads="1"/>
          </p:cNvSpPr>
          <p:nvPr/>
        </p:nvSpPr>
        <p:spPr bwMode="auto">
          <a:xfrm>
            <a:off x="7215188" y="1196975"/>
            <a:ext cx="1871662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 b="1"/>
              <a:t>Муниципальные программы муниципального образования</a:t>
            </a:r>
          </a:p>
        </p:txBody>
      </p:sp>
      <p:sp>
        <p:nvSpPr>
          <p:cNvPr id="25608" name="AutoShape 16"/>
          <p:cNvSpPr>
            <a:spLocks noChangeArrowheads="1"/>
          </p:cNvSpPr>
          <p:nvPr/>
        </p:nvSpPr>
        <p:spPr bwMode="auto">
          <a:xfrm>
            <a:off x="5110163" y="1196975"/>
            <a:ext cx="1871662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 b="1"/>
              <a:t>Основные направления бюджетной и налоговой политики</a:t>
            </a:r>
          </a:p>
        </p:txBody>
      </p:sp>
      <p:pic>
        <p:nvPicPr>
          <p:cNvPr id="2560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9700" y="4438650"/>
            <a:ext cx="2030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4600" y="4451350"/>
            <a:ext cx="2063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0138" y="4438650"/>
            <a:ext cx="2028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179388"/>
            <a:ext cx="8915400" cy="58737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Bookman Old Style" pitchFamily="18" charset="0"/>
              </a:rPr>
              <a:t>Бюджетный процесс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981075"/>
            <a:ext cx="9126538" cy="533400"/>
          </a:xfrm>
        </p:spPr>
        <p:txBody>
          <a:bodyPr/>
          <a:lstStyle/>
          <a:p>
            <a:pPr marL="0" indent="360363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457450" y="1700213"/>
            <a:ext cx="5072063" cy="360362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/>
              <a:t>СТАДИИ БЮДЖЕТНОГО ПРОЦЕССА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08000" y="2852738"/>
            <a:ext cx="1481138" cy="1439862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/>
              <a:t>1. Разработка проекта бюджета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222500" y="2852738"/>
            <a:ext cx="1636713" cy="1439862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/>
              <a:t>2. Рассмотрение проекта бюджета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4094163" y="2852738"/>
            <a:ext cx="1639887" cy="1439862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/>
              <a:t>3. Утверждение проекта бюджета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5967413" y="2852738"/>
            <a:ext cx="1482725" cy="1439862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/>
              <a:t>4. Исполнение бюджета</a:t>
            </a: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7683500" y="2852738"/>
            <a:ext cx="1639888" cy="1439862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/>
              <a:t>5. Рассмотрение и утверждение отчета об исполнении бюджета</a:t>
            </a:r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4953000" y="2060575"/>
            <a:ext cx="0" cy="431800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1052513" y="2492375"/>
            <a:ext cx="7489825" cy="0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1052513" y="2492375"/>
            <a:ext cx="0" cy="358775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3079750" y="2492375"/>
            <a:ext cx="0" cy="358775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4953000" y="2492375"/>
            <a:ext cx="0" cy="358775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6669088" y="2492375"/>
            <a:ext cx="0" cy="358775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8542338" y="2492375"/>
            <a:ext cx="0" cy="358775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>
            <a:off x="5888038" y="4724400"/>
            <a:ext cx="1639887" cy="0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9"/>
          <p:cNvSpPr>
            <a:spLocks noChangeShapeType="1"/>
          </p:cNvSpPr>
          <p:nvPr/>
        </p:nvSpPr>
        <p:spPr bwMode="auto">
          <a:xfrm flipV="1">
            <a:off x="5888038" y="4365625"/>
            <a:ext cx="0" cy="360363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20"/>
          <p:cNvSpPr>
            <a:spLocks noChangeShapeType="1"/>
          </p:cNvSpPr>
          <p:nvPr/>
        </p:nvSpPr>
        <p:spPr bwMode="auto">
          <a:xfrm flipV="1">
            <a:off x="7527925" y="4365625"/>
            <a:ext cx="0" cy="360363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Rectangle 21"/>
          <p:cNvSpPr>
            <a:spLocks noChangeArrowheads="1"/>
          </p:cNvSpPr>
          <p:nvPr/>
        </p:nvSpPr>
        <p:spPr bwMode="auto">
          <a:xfrm>
            <a:off x="5734050" y="4797425"/>
            <a:ext cx="2027238" cy="287338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i="1"/>
              <a:t>Бюджетный год</a:t>
            </a:r>
          </a:p>
        </p:txBody>
      </p:sp>
      <p:sp>
        <p:nvSpPr>
          <p:cNvPr id="27668" name="Line 22"/>
          <p:cNvSpPr>
            <a:spLocks noChangeShapeType="1"/>
          </p:cNvSpPr>
          <p:nvPr/>
        </p:nvSpPr>
        <p:spPr bwMode="auto">
          <a:xfrm>
            <a:off x="350838" y="5734050"/>
            <a:ext cx="9126537" cy="0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23"/>
          <p:cNvSpPr>
            <a:spLocks noChangeShapeType="1"/>
          </p:cNvSpPr>
          <p:nvPr/>
        </p:nvSpPr>
        <p:spPr bwMode="auto">
          <a:xfrm flipV="1">
            <a:off x="350838" y="5373688"/>
            <a:ext cx="0" cy="360362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24"/>
          <p:cNvSpPr>
            <a:spLocks noChangeShapeType="1"/>
          </p:cNvSpPr>
          <p:nvPr/>
        </p:nvSpPr>
        <p:spPr bwMode="auto">
          <a:xfrm flipV="1">
            <a:off x="9477375" y="5373688"/>
            <a:ext cx="0" cy="360362"/>
          </a:xfrm>
          <a:prstGeom prst="line">
            <a:avLst/>
          </a:prstGeom>
          <a:noFill/>
          <a:ln w="15875">
            <a:solidFill>
              <a:srgbClr val="6699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3236913" y="5300663"/>
            <a:ext cx="2027237" cy="287337"/>
          </a:xfrm>
          <a:prstGeom prst="rect">
            <a:avLst/>
          </a:prstGeom>
          <a:solidFill>
            <a:srgbClr val="6699FF"/>
          </a:solidFill>
          <a:ln w="158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i="1"/>
              <a:t>Бюджетный период</a:t>
            </a:r>
          </a:p>
        </p:txBody>
      </p:sp>
      <p:sp>
        <p:nvSpPr>
          <p:cNvPr id="27672" name="Line 26"/>
          <p:cNvSpPr>
            <a:spLocks noChangeShapeType="1"/>
          </p:cNvSpPr>
          <p:nvPr/>
        </p:nvSpPr>
        <p:spPr bwMode="auto">
          <a:xfrm>
            <a:off x="350838" y="836613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90500"/>
            <a:ext cx="8915400" cy="414338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latin typeface="Bookman Old Style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2070100" y="777875"/>
            <a:ext cx="5765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Помогает формировать доходную часть бюджета</a:t>
            </a:r>
          </a:p>
        </p:txBody>
      </p:sp>
      <p:sp>
        <p:nvSpPr>
          <p:cNvPr id="28675" name="AutoShape 9"/>
          <p:cNvSpPr>
            <a:spLocks noChangeArrowheads="1"/>
          </p:cNvSpPr>
          <p:nvPr/>
        </p:nvSpPr>
        <p:spPr bwMode="auto">
          <a:xfrm>
            <a:off x="2074863" y="1200150"/>
            <a:ext cx="5772150" cy="915988"/>
          </a:xfrm>
          <a:prstGeom prst="downArrowCallout">
            <a:avLst>
              <a:gd name="adj1" fmla="val 157539"/>
              <a:gd name="adj2" fmla="val 157539"/>
              <a:gd name="adj3" fmla="val 16667"/>
              <a:gd name="adj4" fmla="val 66667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ГРАЖДАНИН</a:t>
            </a:r>
          </a:p>
          <a:p>
            <a:pPr algn="ctr"/>
            <a:r>
              <a:rPr lang="ru-RU" b="1"/>
              <a:t>как налогоплательщик</a:t>
            </a:r>
          </a:p>
        </p:txBody>
      </p:sp>
      <p:pic>
        <p:nvPicPr>
          <p:cNvPr id="2867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113" y="2205038"/>
            <a:ext cx="249555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12"/>
          <p:cNvSpPr>
            <a:spLocks noChangeArrowheads="1"/>
          </p:cNvSpPr>
          <p:nvPr/>
        </p:nvSpPr>
        <p:spPr bwMode="auto">
          <a:xfrm>
            <a:off x="2074863" y="3648075"/>
            <a:ext cx="5772150" cy="915988"/>
          </a:xfrm>
          <a:prstGeom prst="downArrowCallout">
            <a:avLst>
              <a:gd name="adj1" fmla="val 157539"/>
              <a:gd name="adj2" fmla="val 157539"/>
              <a:gd name="adj3" fmla="val 16667"/>
              <a:gd name="adj4" fmla="val 66667"/>
            </a:avLst>
          </a:prstGeom>
          <a:solidFill>
            <a:srgbClr val="6699FF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ГРАЖДАНИН</a:t>
            </a:r>
          </a:p>
          <a:p>
            <a:pPr algn="ctr"/>
            <a:r>
              <a:rPr lang="ru-RU" b="1"/>
              <a:t>как получатель социальных гарантий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544513" y="4652963"/>
            <a:ext cx="8893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Получает социальные гарантии – расходная часть бюджета (образование, ЖКХ, культура, физическая культура и спорт, социальные льготы и другие направления социальных гарантий населению)</a:t>
            </a:r>
          </a:p>
        </p:txBody>
      </p:sp>
      <p:sp>
        <p:nvSpPr>
          <p:cNvPr id="28679" name="Line 24"/>
          <p:cNvSpPr>
            <a:spLocks noChangeShapeType="1"/>
          </p:cNvSpPr>
          <p:nvPr/>
        </p:nvSpPr>
        <p:spPr bwMode="auto">
          <a:xfrm>
            <a:off x="350838" y="692150"/>
            <a:ext cx="9204325" cy="0"/>
          </a:xfrm>
          <a:prstGeom prst="line">
            <a:avLst/>
          </a:prstGeom>
          <a:noFill/>
          <a:ln w="47625" cmpd="dbl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Пиксе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6536</TotalTime>
  <Words>4749</Words>
  <Application>Microsoft Office PowerPoint</Application>
  <PresentationFormat>Лист A4 (210x297 мм)</PresentationFormat>
  <Paragraphs>622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Пиксел</vt:lpstr>
      <vt:lpstr>Слайд 1</vt:lpstr>
      <vt:lpstr>Слайд 2</vt:lpstr>
      <vt:lpstr>Слайд 3</vt:lpstr>
      <vt:lpstr>Что такое бюджет?</vt:lpstr>
      <vt:lpstr>Какие бывают бюджеты?</vt:lpstr>
      <vt:lpstr>Слайд 6</vt:lpstr>
      <vt:lpstr>  Основы составления проекта бюджета муниципального образования "Ельнинский район" Смоленской области </vt:lpstr>
      <vt:lpstr>Бюджетный процесс</vt:lpstr>
      <vt:lpstr>Гражданин, его участие в бюджетном процессе</vt:lpstr>
      <vt:lpstr>Возможности влияния гражданина на состав бюджета</vt:lpstr>
      <vt:lpstr>Показатели социально – экономического развития муниципального образования "Ельнинский район" Смоленской области </vt:lpstr>
      <vt:lpstr>Основные характеристики бюджета муниципального образования "Ельнинский район" Смоленской области на 2020-2022 годы</vt:lpstr>
      <vt:lpstr>Доходы бюджета муниципального образования "Ельнинский район" Смоленской области </vt:lpstr>
      <vt:lpstr>Основные параметры бюджета муниципального образования "Ельнинский район" Смоленской области на 2020 год</vt:lpstr>
      <vt:lpstr>Межбюджетные трансферты (безвозмездные поступления) </vt:lpstr>
      <vt:lpstr>Структура доходов бюджета муниципального образования "Ельнинский район" Смоленской области на  2020 год</vt:lpstr>
      <vt:lpstr>Безвозмездные поступления 247031,0тыс.руб. </vt:lpstr>
      <vt:lpstr>Налоговые доходы 37212,2 тыс.руб.</vt:lpstr>
      <vt:lpstr>Неналоговые доходы 1 377,6 тыс.руб. </vt:lpstr>
      <vt:lpstr>Основные мероприятия  по мобилизации доходов бюджета</vt:lpstr>
      <vt:lpstr>Расходы бюджета муниципального образования "Ельнинский район" Смоленской области </vt:lpstr>
      <vt:lpstr>Понятия и типы расходных обязательств</vt:lpstr>
      <vt:lpstr>Муниципальные программы</vt:lpstr>
      <vt:lpstr>Муниципальные программы</vt:lpstr>
      <vt:lpstr>Муниципальные программы</vt:lpstr>
      <vt:lpstr>Расходы по публично-нормативным обязательствам в 2020 году</vt:lpstr>
      <vt:lpstr>Источники финансирования дефицита бюджета</vt:lpstr>
      <vt:lpstr>Муниципальный долг муниципального образования Ельнинский район в 2020 году </vt:lpstr>
      <vt:lpstr>Основные направления бюджетной и налоговой политики муниципального образования «Ельнинский район» Смоленской области на 2020год и плановый период 2021 и 2022 годов</vt:lpstr>
      <vt:lpstr>Слайд 30</vt:lpstr>
      <vt:lpstr>Слайд 31</vt:lpstr>
      <vt:lpstr>Слайд 32</vt:lpstr>
      <vt:lpstr>Дополнительная информация по  бюджету муниципального образования "Ельнинский район" Смоленской области на 2020 год и плановый период 2021 и 2022 годов</vt:lpstr>
      <vt:lpstr>Информация для контактов</vt:lpstr>
      <vt:lpstr>Понятия и термины</vt:lpstr>
      <vt:lpstr>Понятия и термины</vt:lpstr>
      <vt:lpstr>Понятия и термины</vt:lpstr>
      <vt:lpstr>Понятия и термины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Prudnikova</cp:lastModifiedBy>
  <cp:revision>781</cp:revision>
  <dcterms:created xsi:type="dcterms:W3CDTF">2013-10-23T10:56:41Z</dcterms:created>
  <dcterms:modified xsi:type="dcterms:W3CDTF">2020-04-13T06:31:46Z</dcterms:modified>
</cp:coreProperties>
</file>