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71" r:id="rId4"/>
    <p:sldId id="264" r:id="rId5"/>
    <p:sldId id="258" r:id="rId6"/>
    <p:sldId id="259" r:id="rId7"/>
    <p:sldId id="272" r:id="rId8"/>
    <p:sldId id="268" r:id="rId9"/>
    <p:sldId id="274" r:id="rId10"/>
    <p:sldId id="270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CFF"/>
    <a:srgbClr val="0065B0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1002"/>
      </p:cViewPr>
      <p:guideLst>
        <p:guide orient="horz" pos="298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3BFCB-B72D-466A-BD4B-7DE9240E6FC8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AB06-CD49-4762-AD59-BDB15B4D8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9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AB06-CD49-4762-AD59-BDB15B4D8B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6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AB06-CD49-4762-AD59-BDB15B4D8B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4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AB06-CD49-4762-AD59-BDB15B4D8BF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276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8AB06-CD49-4762-AD59-BDB15B4D8BF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2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C8E8B-DD61-4B59-9779-68C27396765D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76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2718-F725-445C-89E0-870C99B82DF4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5F16-BE23-409C-810E-9CE785CA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8D18-F441-4E08-B51A-F5667E652CF3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5F16-BE23-409C-810E-9CE785CA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31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 b="18146"/>
          <a:stretch/>
        </p:blipFill>
        <p:spPr>
          <a:xfrm>
            <a:off x="0" y="-1"/>
            <a:ext cx="4967875" cy="24638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14486"/>
          <a:stretch/>
        </p:blipFill>
        <p:spPr>
          <a:xfrm flipH="1">
            <a:off x="829" y="2556346"/>
            <a:ext cx="5063165" cy="2587154"/>
          </a:xfrm>
          <a:prstGeom prst="rect">
            <a:avLst/>
          </a:prstGeom>
        </p:spPr>
      </p:pic>
      <p:sp>
        <p:nvSpPr>
          <p:cNvPr id="8" name="Полилиния 7"/>
          <p:cNvSpPr/>
          <p:nvPr userDrawn="1"/>
        </p:nvSpPr>
        <p:spPr>
          <a:xfrm>
            <a:off x="3563888" y="1"/>
            <a:ext cx="5616625" cy="51434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113588"/>
            <a:ext cx="3528392" cy="1102519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2324119"/>
            <a:ext cx="3528392" cy="77439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846436" y="4625463"/>
            <a:ext cx="2304256" cy="216024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6215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005576"/>
            <a:ext cx="4464496" cy="356439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56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2839243" y="1264716"/>
            <a:ext cx="1738058" cy="173647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4577302" y="1264715"/>
            <a:ext cx="3521375" cy="3518158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098413" y="3012326"/>
            <a:ext cx="1738058" cy="1736471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7977966"/>
      </p:ext>
    </p:extLst>
  </p:cSld>
  <p:clrMapOvr>
    <a:masterClrMapping/>
  </p:clrMapOvr>
  <p:transition spd="med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E5E5-D65F-4137-8D7D-6773A82778F4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61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07CE-DC66-4735-9437-9E0416BA604C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5F16-BE23-409C-810E-9CE785CA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901F-9DFF-4BA8-9FD9-02A7D370ABA8}" type="datetime1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5F16-BE23-409C-810E-9CE785CA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2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2052-4AFC-4009-BC28-57A472DB71B2}" type="datetime1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5F16-BE23-409C-810E-9CE785CA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2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EB08-0042-4404-8368-4161ED1DCF91}" type="datetime1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5F16-BE23-409C-810E-9CE785CA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93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3DA3-2EB6-4EAE-9D05-11EDEBD10F39}" type="datetime1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5F16-BE23-409C-810E-9CE785CA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4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A3CF-1070-4A9E-863E-D3AE5D966DEF}" type="datetime1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5F16-BE23-409C-810E-9CE785CA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5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BE8D-26FC-4127-A3DE-2AEC3E52DF73}" type="datetime1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75F16-BE23-409C-810E-9CE785CA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8E440-4DD6-4017-B7FE-E24D5CFC13FF}" type="datetime1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75F16-BE23-409C-810E-9CE785CAB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1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>
            <a:spLocks noGrp="1"/>
          </p:cNvSpPr>
          <p:nvPr>
            <p:ph type="ctrTitle"/>
          </p:nvPr>
        </p:nvSpPr>
        <p:spPr>
          <a:xfrm>
            <a:off x="5580112" y="1635646"/>
            <a:ext cx="3456384" cy="54130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ts val="2500"/>
              </a:lnSpc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Развитие института самозанятых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69336" y="3651870"/>
            <a:ext cx="1622945" cy="2308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>
              <a:spcBef>
                <a:spcPct val="0"/>
              </a:spcBef>
            </a:pP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077160"/>
            <a:ext cx="326021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Прямое кредитование,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Поддержка через МФО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3"/>
          </p:nvPr>
        </p:nvSpPr>
        <p:spPr>
          <a:xfrm>
            <a:off x="5364088" y="4625463"/>
            <a:ext cx="2304256" cy="216024"/>
          </a:xfrm>
        </p:spPr>
        <p:txBody>
          <a:bodyPr>
            <a:normAutofit fontScale="85000" lnSpcReduction="20000"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декабрь, 2020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453" y="291525"/>
            <a:ext cx="2582809" cy="7231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8104" y="2715766"/>
            <a:ext cx="2960354" cy="33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Меры поддержки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257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771800" y="1005576"/>
            <a:ext cx="5040560" cy="3564395"/>
          </a:xfrm>
        </p:spPr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«Российский Банк поддержки малого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и среднего предпринимательства»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783-79-74 (факс)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786313"/>
            <a:ext cx="2133600" cy="273844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5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7150480" y="1131590"/>
            <a:ext cx="2030031" cy="26642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-164554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ts val="2400"/>
              </a:lnSpc>
            </a:pP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граждане в России.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483518"/>
            <a:ext cx="86409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79512" y="48351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 Narrow" panose="020B0606020202030204" pitchFamily="34" charset="0"/>
              </a:rPr>
              <a:t>Пандемия </a:t>
            </a:r>
            <a:r>
              <a:rPr lang="en-US" sz="1200" b="1" dirty="0" smtClean="0">
                <a:latin typeface="Arial Narrow" panose="020B0606020202030204" pitchFamily="34" charset="0"/>
              </a:rPr>
              <a:t>COVID-19 </a:t>
            </a:r>
            <a:r>
              <a:rPr lang="ru-RU" sz="1200" b="1" dirty="0" smtClean="0">
                <a:latin typeface="Arial Narrow" panose="020B0606020202030204" pitchFamily="34" charset="0"/>
              </a:rPr>
              <a:t>подтолкнула поддержку и увеличение сегмента зарегистрированных самозанятых граждан:                            </a:t>
            </a:r>
            <a:r>
              <a:rPr lang="ru-RU" sz="1200" dirty="0" smtClean="0">
                <a:latin typeface="Arial Narrow" panose="020B0606020202030204" pitchFamily="34" charset="0"/>
              </a:rPr>
              <a:t>сокращения на предприятиях и сложности с поиском работы способствовали появлению новых самозанятых граждан, </a:t>
            </a:r>
          </a:p>
          <a:p>
            <a:r>
              <a:rPr lang="ru-RU" sz="1200" dirty="0" smtClean="0">
                <a:latin typeface="Arial Narrow" panose="020B0606020202030204" pitchFamily="34" charset="0"/>
              </a:rPr>
              <a:t>а  меры государственные поддержки самозанятых подтолкнули их к официальной регистрации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9304" y="1131590"/>
            <a:ext cx="4949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 Narrow" panose="020B0606020202030204" pitchFamily="34" charset="0"/>
              </a:rPr>
              <a:t>Самозанятые :</a:t>
            </a:r>
            <a:r>
              <a:rPr lang="ru-RU" sz="1200" b="1" dirty="0" smtClean="0">
                <a:latin typeface="Arial Narrow" panose="020B0606020202030204" pitchFamily="34" charset="0"/>
              </a:rPr>
              <a:t>Топ-5 </a:t>
            </a:r>
            <a:r>
              <a:rPr lang="ru-RU" sz="1200" b="1" dirty="0">
                <a:latin typeface="Arial Narrow" panose="020B0606020202030204" pitchFamily="34" charset="0"/>
              </a:rPr>
              <a:t>видов деятельности по количеству НПД</a:t>
            </a:r>
            <a:endParaRPr lang="ru-RU" sz="1200" b="1" dirty="0" smtClean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02172" y="1317417"/>
            <a:ext cx="7889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i="1" dirty="0">
                <a:latin typeface="Arial Narrow" panose="020B0606020202030204" pitchFamily="34" charset="0"/>
              </a:rPr>
              <a:t>н</a:t>
            </a:r>
            <a:r>
              <a:rPr lang="ru-RU" sz="900" i="1" dirty="0" smtClean="0">
                <a:latin typeface="Arial Narrow" panose="020B0606020202030204" pitchFamily="34" charset="0"/>
              </a:rPr>
              <a:t>а 19.11.2020</a:t>
            </a:r>
            <a:endParaRPr lang="ru-RU" sz="900" i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3151312" y="3158847"/>
            <a:ext cx="4949080" cy="435823"/>
            <a:chOff x="-324698" y="2992765"/>
            <a:chExt cx="4949080" cy="43582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324698" y="2992765"/>
              <a:ext cx="494908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Arial Narrow" panose="020B0606020202030204" pitchFamily="34" charset="0"/>
                </a:rPr>
                <a:t>Самозанятые :</a:t>
              </a:r>
              <a:r>
                <a:rPr lang="ru-RU" sz="1200" b="1" dirty="0" smtClean="0">
                  <a:latin typeface="Arial Narrow" panose="020B0606020202030204" pitchFamily="34" charset="0"/>
                </a:rPr>
                <a:t>Топ-5 </a:t>
              </a:r>
              <a:r>
                <a:rPr lang="ru-RU" sz="1200" b="1" dirty="0">
                  <a:latin typeface="Arial Narrow" panose="020B0606020202030204" pitchFamily="34" charset="0"/>
                </a:rPr>
                <a:t>видов деятельности по </a:t>
              </a:r>
              <a:r>
                <a:rPr lang="ru-RU" sz="1200" b="1" dirty="0" smtClean="0">
                  <a:latin typeface="Arial Narrow" panose="020B0606020202030204" pitchFamily="34" charset="0"/>
                </a:rPr>
                <a:t>доходу, </a:t>
              </a:r>
              <a:r>
                <a:rPr lang="ru-RU" sz="1000" b="1" dirty="0" smtClean="0">
                  <a:latin typeface="Arial Narrow" panose="020B0606020202030204" pitchFamily="34" charset="0"/>
                </a:rPr>
                <a:t>млн руб.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24182" y="3197756"/>
              <a:ext cx="78899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i="1" dirty="0">
                  <a:latin typeface="Arial Narrow" panose="020B0606020202030204" pitchFamily="34" charset="0"/>
                </a:rPr>
                <a:t>н</a:t>
              </a:r>
              <a:r>
                <a:rPr lang="ru-RU" sz="900" i="1" dirty="0" smtClean="0">
                  <a:latin typeface="Arial Narrow" panose="020B0606020202030204" pitchFamily="34" charset="0"/>
                </a:rPr>
                <a:t>а 19.11.2020</a:t>
              </a:r>
              <a:endParaRPr lang="ru-RU" sz="900" i="1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58218" y="1142623"/>
            <a:ext cx="4949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 Narrow" panose="020B0606020202030204" pitchFamily="34" charset="0"/>
              </a:rPr>
              <a:t>Число самозанятых, </a:t>
            </a:r>
            <a:r>
              <a:rPr lang="ru-RU" sz="1100" b="1" dirty="0" smtClean="0">
                <a:latin typeface="Arial Narrow" panose="020B0606020202030204" pitchFamily="34" charset="0"/>
              </a:rPr>
              <a:t>млн человек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84" y="1454963"/>
            <a:ext cx="2633324" cy="16928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" y="3298816"/>
            <a:ext cx="3291568" cy="1865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981" y="1242897"/>
            <a:ext cx="19040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Среди видов деятельности как по численности так и по доходу лидируют услуги водителей 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(в т.ч. такси), строительство и ремонт,   а также аренда квартир.</a:t>
            </a:r>
          </a:p>
          <a:p>
            <a:endParaRPr lang="ru-RU" sz="13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Также по доходу можно отметить деятельность               в области маркетинга и рекламы (</a:t>
            </a:r>
            <a:r>
              <a:rPr lang="ru-RU" sz="13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блогеры</a:t>
            </a: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US" sz="13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smm</a:t>
            </a:r>
            <a:r>
              <a:rPr lang="en-US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ru-RU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42" y="1059582"/>
            <a:ext cx="3449398" cy="206851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76" y="3291830"/>
            <a:ext cx="3167748" cy="1903823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 flipV="1">
            <a:off x="395536" y="1131590"/>
            <a:ext cx="6696744" cy="110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95536" y="3147814"/>
            <a:ext cx="6696744" cy="110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8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96744" y="843558"/>
            <a:ext cx="2483768" cy="20051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4888" y="-92546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ts val="2400"/>
              </a:lnSpc>
            </a:pPr>
            <a:r>
              <a:rPr lang="ru-RU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Самозанятые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граждане в России.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555526"/>
            <a:ext cx="86409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3851921" y="627534"/>
            <a:ext cx="3600399" cy="2213084"/>
            <a:chOff x="179512" y="627534"/>
            <a:chExt cx="3600399" cy="221308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79512" y="627534"/>
              <a:ext cx="36003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r>
                <a:rPr lang="ru-RU" sz="1200" dirty="0">
                  <a:latin typeface="Arial Narrow" panose="020B0606020202030204" pitchFamily="34" charset="0"/>
                </a:rPr>
                <a:t>Зарегистрированный доход</a:t>
              </a:r>
              <a:r>
                <a:rPr lang="en-US" sz="1200" dirty="0">
                  <a:latin typeface="Arial Narrow" panose="020B0606020202030204" pitchFamily="34" charset="0"/>
                </a:rPr>
                <a:t> </a:t>
              </a:r>
              <a:r>
                <a:rPr lang="ru-RU" sz="1200" dirty="0">
                  <a:latin typeface="Arial Narrow" panose="020B0606020202030204" pitchFamily="34" charset="0"/>
                </a:rPr>
                <a:t>самозанятых </a:t>
              </a:r>
              <a:endParaRPr lang="ru-RU" sz="1200" dirty="0" smtClean="0">
                <a:latin typeface="Arial Narrow" panose="020B0606020202030204" pitchFamily="34" charset="0"/>
              </a:endParaRPr>
            </a:p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r>
                <a:rPr lang="ru-RU" sz="1200" dirty="0" smtClean="0">
                  <a:latin typeface="Arial Narrow" panose="020B0606020202030204" pitchFamily="34" charset="0"/>
                </a:rPr>
                <a:t>(</a:t>
              </a:r>
              <a:r>
                <a:rPr lang="ru-RU" sz="1200" dirty="0">
                  <a:latin typeface="Arial Narrow" panose="020B0606020202030204" pitchFamily="34" charset="0"/>
                </a:rPr>
                <a:t>доли ФО)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72" t="16418" r="20395" b="2870"/>
            <a:stretch/>
          </p:blipFill>
          <p:spPr>
            <a:xfrm>
              <a:off x="539552" y="771550"/>
              <a:ext cx="2203648" cy="2069068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179512" y="627534"/>
            <a:ext cx="4572000" cy="2304256"/>
            <a:chOff x="3635896" y="627534"/>
            <a:chExt cx="4572000" cy="2304256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68" t="16662" r="18565" b="8560"/>
            <a:stretch/>
          </p:blipFill>
          <p:spPr>
            <a:xfrm>
              <a:off x="3923928" y="700292"/>
              <a:ext cx="2520280" cy="2231498"/>
            </a:xfrm>
            <a:prstGeom prst="rect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3635896" y="627534"/>
              <a:ext cx="4572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Количество </a:t>
              </a:r>
              <a:r>
                <a:rPr lang="ru-RU" sz="1200" b="1" dirty="0" smtClean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самозанятых  </a:t>
              </a:r>
            </a:p>
            <a:p>
              <a:r>
                <a:rPr lang="ru-RU" sz="1200" b="1" dirty="0" smtClean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(</a:t>
              </a:r>
              <a:r>
                <a:rPr lang="ru-RU" sz="12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доли ФО)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51520" y="2733831"/>
            <a:ext cx="4572000" cy="2430207"/>
            <a:chOff x="179512" y="2715766"/>
            <a:chExt cx="4572000" cy="2430207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5" y="2715766"/>
              <a:ext cx="3384375" cy="2430207"/>
            </a:xfrm>
            <a:prstGeom prst="rect">
              <a:avLst/>
            </a:prstGeom>
          </p:spPr>
        </p:pic>
        <p:sp>
          <p:nvSpPr>
            <p:cNvPr id="40" name="Прямоугольник 39"/>
            <p:cNvSpPr/>
            <p:nvPr/>
          </p:nvSpPr>
          <p:spPr>
            <a:xfrm>
              <a:off x="179512" y="2870815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r>
                <a:rPr lang="en-US" sz="1200" dirty="0" smtClean="0">
                  <a:latin typeface="Arial Narrow" panose="020B0606020202030204" pitchFamily="34" charset="0"/>
                </a:rPr>
                <a:t>Top</a:t>
              </a:r>
              <a:r>
                <a:rPr lang="ru-RU" sz="1200" dirty="0" smtClean="0">
                  <a:latin typeface="Arial Narrow" panose="020B0606020202030204" pitchFamily="34" charset="0"/>
                </a:rPr>
                <a:t>-</a:t>
              </a:r>
              <a:r>
                <a:rPr lang="en-US" sz="1200" dirty="0" smtClean="0">
                  <a:latin typeface="Arial Narrow" panose="020B0606020202030204" pitchFamily="34" charset="0"/>
                </a:rPr>
                <a:t>10 </a:t>
              </a:r>
              <a:r>
                <a:rPr lang="ru-RU" sz="1200" dirty="0" smtClean="0">
                  <a:latin typeface="Arial Narrow" panose="020B0606020202030204" pitchFamily="34" charset="0"/>
                </a:rPr>
                <a:t>регионов по количеству самозанятых, </a:t>
              </a:r>
            </a:p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r>
                <a:rPr lang="ru-RU" sz="1200" dirty="0" smtClean="0">
                  <a:latin typeface="Arial Narrow" panose="020B0606020202030204" pitchFamily="34" charset="0"/>
                </a:rPr>
                <a:t>тыс. ед.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816424" y="2715766"/>
            <a:ext cx="4572000" cy="2419342"/>
            <a:chOff x="3635896" y="2744696"/>
            <a:chExt cx="4572000" cy="241934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6947" y="2744696"/>
              <a:ext cx="3617381" cy="2419342"/>
            </a:xfrm>
            <a:prstGeom prst="rect">
              <a:avLst/>
            </a:prstGeom>
          </p:spPr>
        </p:pic>
        <p:sp>
          <p:nvSpPr>
            <p:cNvPr id="43" name="Прямоугольник 42"/>
            <p:cNvSpPr/>
            <p:nvPr/>
          </p:nvSpPr>
          <p:spPr>
            <a:xfrm>
              <a:off x="3635896" y="2870815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Top</a:t>
              </a:r>
              <a:r>
                <a:rPr lang="ru-RU" sz="12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-</a:t>
              </a:r>
              <a:r>
                <a:rPr lang="en-US" sz="12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10 </a:t>
              </a:r>
              <a:r>
                <a:rPr lang="ru-RU" sz="12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регионов по доходу самозанятых,  </a:t>
              </a:r>
              <a:endParaRPr lang="ru-RU" sz="12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endParaRPr>
            </a:p>
            <a:p>
              <a:r>
                <a:rPr lang="ru-RU" sz="1200" b="1" dirty="0" smtClean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млрд </a:t>
              </a:r>
              <a:r>
                <a:rPr lang="ru-RU" sz="1200" b="1" dirty="0">
                  <a:solidFill>
                    <a:sysClr val="windowText" lastClr="000000"/>
                  </a:solidFill>
                  <a:latin typeface="Arial Narrow" panose="020B0606020202030204" pitchFamily="34" charset="0"/>
                </a:rPr>
                <a:t>руб.</a:t>
              </a:r>
            </a:p>
          </p:txBody>
        </p:sp>
      </p:grp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9"/>
          <a:stretch/>
        </p:blipFill>
        <p:spPr>
          <a:xfrm>
            <a:off x="3129516" y="376856"/>
            <a:ext cx="866420" cy="2513719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8116179" y="597337"/>
            <a:ext cx="8483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>
                <a:latin typeface="Arial Narrow" panose="020B0606020202030204" pitchFamily="34" charset="0"/>
              </a:rPr>
              <a:t>н</a:t>
            </a:r>
            <a:r>
              <a:rPr lang="ru-RU" sz="1000" i="1" dirty="0" smtClean="0">
                <a:latin typeface="Arial Narrow" panose="020B0606020202030204" pitchFamily="34" charset="0"/>
              </a:rPr>
              <a:t>а 01.11.2020</a:t>
            </a:r>
            <a:endParaRPr lang="ru-RU" sz="10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804248" y="843558"/>
            <a:ext cx="216024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региональной структуре лидирует со значительным отрывом ЦФО, за счет большого количеств а самозанятых в Москве и МО.</a:t>
            </a:r>
          </a:p>
          <a:p>
            <a:endParaRPr lang="ru-RU" sz="13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 этом в ЦФО (также за счет Москвы) удельный вес дохода на 1 </a:t>
            </a:r>
            <a:r>
              <a:rPr lang="ru-RU" sz="13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самозанятого</a:t>
            </a:r>
            <a:r>
              <a:rPr lang="ru-RU" sz="13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выше.  </a:t>
            </a:r>
            <a:endParaRPr lang="ru-RU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51520" y="2848750"/>
            <a:ext cx="637321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34888" y="-20538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ts val="2400"/>
              </a:lnSpc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1520" y="699542"/>
            <a:ext cx="86409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98984" y="699542"/>
            <a:ext cx="7901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Arial Narrow" panose="020B0606020202030204" pitchFamily="34" charset="0"/>
              </a:rPr>
              <a:t>Самозанятые – важный элемент в сфере поддержки предпринимательства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8984" y="915566"/>
            <a:ext cx="9269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Национальный </a:t>
            </a:r>
            <a:r>
              <a:rPr lang="ru-RU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п</a:t>
            </a:r>
            <a:r>
              <a:rPr lang="ru-RU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роект</a:t>
            </a:r>
            <a:r>
              <a:rPr lang="ru-RU" sz="15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sz="15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«Малое и среднее предпринимательство и поддержка индивидуальной предпринимательской инициативы»</a:t>
            </a:r>
          </a:p>
          <a:p>
            <a:r>
              <a:rPr lang="ru-RU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Ф</a:t>
            </a:r>
            <a:r>
              <a:rPr lang="ru-RU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едеральный проект </a:t>
            </a:r>
          </a:p>
          <a:p>
            <a:r>
              <a:rPr lang="ru-RU" sz="15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«</a:t>
            </a:r>
            <a:r>
              <a:rPr lang="ru-RU" sz="1500" dirty="0">
                <a:solidFill>
                  <a:srgbClr val="0070C0"/>
                </a:solidFill>
                <a:latin typeface="Arial Narrow" panose="020B0606020202030204" pitchFamily="34" charset="0"/>
              </a:rPr>
              <a:t>Создание благоприятных условий </a:t>
            </a:r>
            <a:r>
              <a:rPr lang="ru-RU" sz="15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для </a:t>
            </a:r>
            <a:r>
              <a:rPr lang="ru-RU" sz="1500" dirty="0">
                <a:solidFill>
                  <a:srgbClr val="0070C0"/>
                </a:solidFill>
                <a:latin typeface="Arial Narrow" panose="020B0606020202030204" pitchFamily="34" charset="0"/>
              </a:rPr>
              <a:t>осуществления деятельности </a:t>
            </a:r>
            <a:r>
              <a:rPr lang="ru-RU" sz="15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самозанятыми</a:t>
            </a:r>
            <a:r>
              <a:rPr lang="ru-RU" sz="1500" dirty="0">
                <a:solidFill>
                  <a:srgbClr val="0070C0"/>
                </a:solidFill>
                <a:latin typeface="Arial Narrow" panose="020B0606020202030204" pitchFamily="34" charset="0"/>
              </a:rPr>
              <a:t> гражданами»</a:t>
            </a:r>
            <a:endParaRPr lang="en-US" sz="15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2204493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 err="1">
                <a:latin typeface="Arial Narrow" panose="020B0606020202030204" pitchFamily="34" charset="0"/>
              </a:rPr>
              <a:t>Самозанятым</a:t>
            </a:r>
            <a:r>
              <a:rPr lang="ru-RU" sz="1400" dirty="0">
                <a:latin typeface="Arial Narrow" panose="020B0606020202030204" pitchFamily="34" charset="0"/>
              </a:rPr>
              <a:t> гражданам обеспечен консолидированный объем финансовой поддержки, включая в том числе финансовую поддержку, оказываемую участниками Национальной гарантийной </a:t>
            </a:r>
            <a:r>
              <a:rPr lang="ru-RU" sz="1400" dirty="0" smtClean="0">
                <a:latin typeface="Arial Narrow" panose="020B0606020202030204" pitchFamily="34" charset="0"/>
              </a:rPr>
              <a:t>системы, млрд </a:t>
            </a:r>
            <a:r>
              <a:rPr lang="ru-RU" sz="1400" dirty="0">
                <a:latin typeface="Arial Narrow" panose="020B0606020202030204" pitchFamily="34" charset="0"/>
              </a:rPr>
              <a:t>руб</a:t>
            </a:r>
            <a:r>
              <a:rPr lang="ru-RU" sz="1400" dirty="0" smtClean="0">
                <a:latin typeface="Arial Narrow" panose="020B0606020202030204" pitchFamily="34" charset="0"/>
              </a:rPr>
              <a:t>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51622"/>
              </p:ext>
            </p:extLst>
          </p:nvPr>
        </p:nvGraphicFramePr>
        <p:xfrm>
          <a:off x="6516216" y="1988469"/>
          <a:ext cx="2376264" cy="216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 Narrow" panose="020B0606020202030204" pitchFamily="34" charset="0"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 Narrow" panose="020B0606020202030204" pitchFamily="34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Arial Narrow" panose="020B0606020202030204" pitchFamily="34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46763"/>
              </p:ext>
            </p:extLst>
          </p:nvPr>
        </p:nvGraphicFramePr>
        <p:xfrm>
          <a:off x="5522400" y="2250830"/>
          <a:ext cx="3370080" cy="10272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8113"/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9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09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Значение</a:t>
                      </a:r>
                      <a:r>
                        <a:rPr lang="ru-RU" sz="12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показателя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6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Вклад Банка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0,7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Доля Банка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41771" y="3417843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 Narrow" panose="020B0606020202030204" pitchFamily="34" charset="0"/>
              <a:buChar char="►"/>
            </a:pPr>
            <a:r>
              <a:rPr lang="ru-RU" sz="1400" dirty="0">
                <a:latin typeface="Arial Narrow" panose="020B0606020202030204" pitchFamily="34" charset="0"/>
              </a:rPr>
              <a:t>И</a:t>
            </a:r>
            <a:r>
              <a:rPr lang="ru-RU" sz="1400" dirty="0" smtClean="0">
                <a:latin typeface="Arial Narrow" panose="020B0606020202030204" pitchFamily="34" charset="0"/>
              </a:rPr>
              <a:t>ндивидуальным </a:t>
            </a:r>
            <a:r>
              <a:rPr lang="ru-RU" sz="1400" dirty="0">
                <a:latin typeface="Arial Narrow" panose="020B0606020202030204" pitchFamily="34" charset="0"/>
              </a:rPr>
              <a:t>предпринимателям – </a:t>
            </a:r>
            <a:r>
              <a:rPr lang="ru-RU" sz="1400" dirty="0" err="1">
                <a:latin typeface="Arial Narrow" panose="020B0606020202030204" pitchFamily="34" charset="0"/>
              </a:rPr>
              <a:t>самозанятым</a:t>
            </a:r>
            <a:r>
              <a:rPr lang="ru-RU" sz="1400" dirty="0">
                <a:latin typeface="Arial Narrow" panose="020B0606020202030204" pitchFamily="34" charset="0"/>
              </a:rPr>
              <a:t>  обеспечен доступ к льготному финансированию с помощью </a:t>
            </a:r>
            <a:r>
              <a:rPr lang="ru-RU" sz="1400" dirty="0" err="1">
                <a:latin typeface="Arial Narrow" panose="020B0606020202030204" pitchFamily="34" charset="0"/>
              </a:rPr>
              <a:t>краудинвестинговых</a:t>
            </a:r>
            <a:r>
              <a:rPr lang="ru-RU" sz="1400" dirty="0">
                <a:latin typeface="Arial Narrow" panose="020B0606020202030204" pitchFamily="34" charset="0"/>
              </a:rPr>
              <a:t> платформ, в т.ч. с использованием мер поддержки </a:t>
            </a:r>
            <a:r>
              <a:rPr lang="ru-RU" sz="1400" dirty="0" smtClean="0">
                <a:latin typeface="Arial Narrow" panose="020B0606020202030204" pitchFamily="34" charset="0"/>
              </a:rPr>
              <a:t>, </a:t>
            </a:r>
            <a:r>
              <a:rPr lang="ru-RU" sz="1400" dirty="0">
                <a:latin typeface="Arial Narrow" panose="020B0606020202030204" pitchFamily="34" charset="0"/>
              </a:rPr>
              <a:t>млрд 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8984" y="4515966"/>
            <a:ext cx="812088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dirty="0" smtClean="0">
                <a:latin typeface="Arial Narrow" panose="020B0606020202030204" pitchFamily="34" charset="0"/>
              </a:rPr>
              <a:t>Банк обеспечивает 100% выполнение показателей Национального проекта 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latin typeface="Arial Narrow" panose="020B0606020202030204" pitchFamily="34" charset="0"/>
              </a:rPr>
              <a:t>в части финансовой поддержки самозанятых граждан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89269"/>
              </p:ext>
            </p:extLst>
          </p:nvPr>
        </p:nvGraphicFramePr>
        <p:xfrm>
          <a:off x="5506918" y="3417843"/>
          <a:ext cx="3370080" cy="101239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8113"/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9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09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Значение</a:t>
                      </a:r>
                      <a:r>
                        <a:rPr lang="ru-RU" sz="1200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200" u="none" strike="noStrike" dirty="0" smtClean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показателя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0,01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0,02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0,03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Arial Narrow" panose="020B0606020202030204" pitchFamily="34" charset="0"/>
                        </a:rPr>
                        <a:t>0,04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</a:rPr>
                        <a:t>Вклад Банка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0,02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0,04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3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Доля Банка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107504" y="4443958"/>
            <a:ext cx="532859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5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-20538"/>
            <a:ext cx="8568952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ts val="2400"/>
              </a:lnSpc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Кредитование самозанятых граждан </a:t>
            </a:r>
            <a:b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банковским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сектором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843558"/>
            <a:ext cx="9150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Даже для маленького бизнеса нужны кредиты, однако есть ряд сложностей в получении кредитов </a:t>
            </a:r>
            <a:r>
              <a:rPr lang="ru-RU" sz="1600" dirty="0" err="1" smtClean="0">
                <a:latin typeface="Arial Narrow" panose="020B0606020202030204" pitchFamily="34" charset="0"/>
              </a:rPr>
              <a:t>самозанятыми</a:t>
            </a:r>
            <a:r>
              <a:rPr lang="ru-RU" sz="1600" dirty="0" smtClean="0">
                <a:latin typeface="Arial Narrow" panose="020B0606020202030204" pitchFamily="34" charset="0"/>
              </a:rPr>
              <a:t>: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2399525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1520" y="771550"/>
            <a:ext cx="86409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1520" y="1203598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Банки рассматривают самозанятых как обычных физических лиц, соответственно на развитие бизнеса им предоставляют потребительские кредиты. Так банкам проще – есть методики, процессы, продукты.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Arial Narrow" panose="020B0606020202030204" pitchFamily="34" charset="0"/>
              </a:rPr>
              <a:t>Основная проблема для самозанятых – дорогая стоимость кредита и как подтвердить доход в отсутствии официальных справок с места работы.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770" y="2715766"/>
            <a:ext cx="8969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ВЫХОД:</a:t>
            </a:r>
          </a:p>
          <a:p>
            <a:r>
              <a:rPr lang="ru-RU" sz="1600" b="1" dirty="0" smtClean="0">
                <a:latin typeface="Arial Narrow" panose="020B0606020202030204" pitchFamily="34" charset="0"/>
              </a:rPr>
              <a:t>Рынку нужен драйвер, необходимо показать новые решения и возможности финансирования самозанятых как отдельного сегмента</a:t>
            </a:r>
          </a:p>
          <a:p>
            <a:endParaRPr lang="ru-RU" sz="10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МСП Банк разработал:</a:t>
            </a:r>
          </a:p>
          <a:p>
            <a:endParaRPr lang="ru-RU" sz="800" dirty="0" smtClean="0">
              <a:latin typeface="Arial Narrow" panose="020B0606020202030204" pitchFamily="34" charset="0"/>
            </a:endParaRPr>
          </a:p>
          <a:p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 flipV="1">
            <a:off x="611560" y="2552832"/>
            <a:ext cx="7200800" cy="162933"/>
          </a:xfrm>
          <a:prstGeom prst="triangle">
            <a:avLst/>
          </a:prstGeom>
          <a:pattFill prst="narVert">
            <a:fgClr>
              <a:srgbClr val="C0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94280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518E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специальный продукт , технологии и методики оценки самозанятых  граждан. Продукт реализуется напрямую Банком или через агентскую сеть (в том числе частные МФО)</a:t>
            </a:r>
          </a:p>
          <a:p>
            <a:pPr marL="285750" indent="-285750">
              <a:buClr>
                <a:srgbClr val="00518E"/>
              </a:buClr>
              <a:buFont typeface="Wingdings" panose="05000000000000000000" pitchFamily="2" charset="2"/>
              <a:buChar char="§"/>
            </a:pPr>
            <a:endParaRPr lang="ru-RU" sz="800" dirty="0">
              <a:latin typeface="Arial Narrow" panose="020B0606020202030204" pitchFamily="34" charset="0"/>
            </a:endParaRPr>
          </a:p>
          <a:p>
            <a:pPr marL="285750" indent="-285750">
              <a:buClr>
                <a:srgbClr val="00518E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продукт двухуровневого финансирования через государственные МФО</a:t>
            </a:r>
          </a:p>
        </p:txBody>
      </p:sp>
    </p:spTree>
    <p:extLst>
      <p:ext uri="{BB962C8B-B14F-4D97-AF65-F5344CB8AC3E}">
        <p14:creationId xmlns:p14="http://schemas.microsoft.com/office/powerpoint/2010/main" val="34524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58316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ts val="2400"/>
              </a:lnSpc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Банк –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для самозанятых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Кредитный продукт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«Самозанятые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7759" y="1284898"/>
            <a:ext cx="1224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ЦЕЛЬ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743" y="2308511"/>
            <a:ext cx="408921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300" dirty="0">
                <a:latin typeface="Arial Narrow" panose="020B0606020202030204" pitchFamily="34" charset="0"/>
                <a:ea typeface="Calibri"/>
              </a:rPr>
              <a:t>Физическое лицо (или ИП),   применяющее специальный налоговый режим «Налог на профессиональный доход» в рамках Федерального закона № 422-ФЗ от 27.11.2018 г. «О проведении эксперимента по установлению специального налогового режима «Налог на профессиональный доход»</a:t>
            </a:r>
            <a:r>
              <a:rPr lang="ru-RU" sz="1300" dirty="0">
                <a:latin typeface="Arial Narrow" panose="020B0606020202030204" pitchFamily="34" charset="0"/>
                <a:cs typeface="Arial" pitchFamily="34" charset="0"/>
              </a:rPr>
              <a:t>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300" dirty="0">
                <a:latin typeface="Arial Narrow" panose="020B0606020202030204" pitchFamily="34" charset="0"/>
                <a:cs typeface="Arial" pitchFamily="34" charset="0"/>
              </a:rPr>
              <a:t>У заемщика отсутствует отрицательная кредитная история.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1300" dirty="0">
                <a:latin typeface="Arial Narrow" panose="020B0606020202030204" pitchFamily="34" charset="0"/>
                <a:cs typeface="Arial" pitchFamily="34" charset="0"/>
              </a:rPr>
              <a:t>Доход от текущей деятельности заемщика покрывает расходы на обслуживание и погашение кредита.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ru-RU" sz="13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81000" y="3976169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b="1" dirty="0"/>
              <a:t>6,25</a:t>
            </a:r>
            <a:r>
              <a:rPr lang="ru-RU" dirty="0"/>
              <a:t> % </a:t>
            </a:r>
            <a:r>
              <a:rPr lang="ru-RU" dirty="0" smtClean="0"/>
              <a:t>годовых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81000" y="2308106"/>
            <a:ext cx="3025399" cy="14157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dirty="0"/>
              <a:t>От </a:t>
            </a:r>
            <a:r>
              <a:rPr lang="ru-RU" b="1" dirty="0" smtClean="0"/>
              <a:t>50</a:t>
            </a:r>
            <a:r>
              <a:rPr lang="ru-RU" dirty="0" smtClean="0"/>
              <a:t> </a:t>
            </a:r>
            <a:r>
              <a:rPr lang="ru-RU" dirty="0"/>
              <a:t>тысяч до </a:t>
            </a:r>
            <a:r>
              <a:rPr lang="ru-RU" b="1" dirty="0"/>
              <a:t>1</a:t>
            </a:r>
            <a:r>
              <a:rPr lang="ru-RU" dirty="0"/>
              <a:t>* млн </a:t>
            </a:r>
            <a:r>
              <a:rPr lang="ru-RU" dirty="0" smtClean="0"/>
              <a:t>рублей</a:t>
            </a:r>
            <a:endParaRPr lang="ru-RU" sz="1400" dirty="0"/>
          </a:p>
          <a:p>
            <a:r>
              <a:rPr lang="ru-RU" dirty="0"/>
              <a:t>до </a:t>
            </a:r>
            <a:r>
              <a:rPr lang="ru-RU" b="1" dirty="0"/>
              <a:t>36</a:t>
            </a:r>
            <a:r>
              <a:rPr lang="ru-RU" dirty="0"/>
              <a:t> месяцев </a:t>
            </a:r>
            <a:r>
              <a:rPr lang="ru-RU" sz="1400" dirty="0"/>
              <a:t>(включительно</a:t>
            </a:r>
            <a:r>
              <a:rPr lang="ru-RU" sz="1400" dirty="0" smtClean="0"/>
              <a:t>)</a:t>
            </a:r>
          </a:p>
          <a:p>
            <a:endParaRPr lang="ru-RU" sz="800" dirty="0" smtClean="0"/>
          </a:p>
          <a:p>
            <a:r>
              <a:rPr lang="ru-RU" dirty="0"/>
              <a:t>От </a:t>
            </a:r>
            <a:r>
              <a:rPr lang="ru-RU" b="1" dirty="0"/>
              <a:t>1</a:t>
            </a:r>
            <a:r>
              <a:rPr lang="ru-RU" dirty="0"/>
              <a:t>*млн рублей до </a:t>
            </a:r>
            <a:r>
              <a:rPr lang="ru-RU" b="1" dirty="0"/>
              <a:t>5</a:t>
            </a:r>
            <a:r>
              <a:rPr lang="ru-RU" dirty="0"/>
              <a:t> млн рублей </a:t>
            </a:r>
            <a:r>
              <a:rPr lang="ru-RU" sz="1400" dirty="0" smtClean="0"/>
              <a:t>- </a:t>
            </a:r>
            <a:r>
              <a:rPr lang="ru-RU" dirty="0"/>
              <a:t>до </a:t>
            </a:r>
            <a:r>
              <a:rPr lang="ru-RU" b="1" dirty="0"/>
              <a:t>60</a:t>
            </a:r>
            <a:r>
              <a:rPr lang="ru-RU" dirty="0"/>
              <a:t> месяцев </a:t>
            </a:r>
            <a:r>
              <a:rPr lang="ru-RU" sz="1400" dirty="0"/>
              <a:t>(включительно) </a:t>
            </a:r>
          </a:p>
          <a:p>
            <a:endParaRPr lang="ru-RU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28568" y="4777576"/>
            <a:ext cx="2133600" cy="273844"/>
          </a:xfrm>
        </p:spPr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51520" y="843558"/>
            <a:ext cx="86409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67759" y="1576530"/>
            <a:ext cx="4099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  <a:cs typeface="Arial" pitchFamily="34" charset="0"/>
              </a:rPr>
              <a:t>На </a:t>
            </a:r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развитие предпринимательской деятельности.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843558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ПРЯМОЕ КРЕДИТОВАНИЕ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" b="100000" l="0" r="99111">
                        <a14:foregroundMark x1="73444" y1="27889" x2="73444" y2="27889"/>
                        <a14:foregroundMark x1="74667" y1="47444" x2="74667" y2="47444"/>
                        <a14:foregroundMark x1="53444" y1="60444" x2="53444" y2="6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6490"/>
            <a:ext cx="627534" cy="6275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67759" y="2030064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ТРЕБОВАНИЯ К ЗАЕМЩИКУ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6" l="0" r="100000">
                        <a14:foregroundMark x1="29556" y1="8667" x2="29556" y2="8667"/>
                        <a14:foregroundMark x1="85111" y1="41222" x2="85111" y2="41222"/>
                        <a14:foregroundMark x1="72667" y1="48111" x2="72667" y2="48111"/>
                        <a14:foregroundMark x1="73222" y1="53778" x2="73222" y2="53778"/>
                        <a14:foregroundMark x1="73444" y1="62667" x2="73444" y2="62667"/>
                        <a14:foregroundMark x1="73000" y1="70111" x2="73000" y2="70111"/>
                        <a14:foregroundMark x1="75444" y1="75333" x2="75444" y2="75333"/>
                        <a14:foregroundMark x1="77111" y1="84222" x2="77111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7" y="2016922"/>
            <a:ext cx="555526" cy="5555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50886" y="987574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СУММА КРЕДИТА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8399" y="2016565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СРОК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1000" y="3708959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СТАВКА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87" y="923078"/>
            <a:ext cx="618535" cy="568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4" b="89932" l="0" r="90000">
                        <a14:foregroundMark x1="41071" y1="38225" x2="41071" y2="38225"/>
                        <a14:foregroundMark x1="58452" y1="58020" x2="58810" y2="56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51870"/>
            <a:ext cx="950164" cy="66285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444" y1="29111" x2="50444" y2="2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91" y="2053115"/>
            <a:ext cx="639927" cy="63992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543600" y="451596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Для кредитов до 1* млн рублей </a:t>
            </a:r>
          </a:p>
          <a:p>
            <a:r>
              <a:rPr lang="ru-RU" sz="1400" dirty="0" smtClean="0">
                <a:latin typeface="Arial Narrow" panose="020B0606020202030204" pitchFamily="34" charset="0"/>
              </a:rPr>
              <a:t>обеспечение и </a:t>
            </a:r>
            <a:r>
              <a:rPr lang="ru-RU" sz="1400" dirty="0">
                <a:latin typeface="Arial Narrow" panose="020B0606020202030204" pitchFamily="34" charset="0"/>
              </a:rPr>
              <a:t>залоги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НЕ</a:t>
            </a:r>
            <a:r>
              <a:rPr lang="ru-RU" sz="1400" dirty="0" smtClean="0">
                <a:latin typeface="Arial Narrow" panose="020B0606020202030204" pitchFamily="34" charset="0"/>
              </a:rPr>
              <a:t> требуются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55521" y="1203598"/>
            <a:ext cx="3196999" cy="37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От </a:t>
            </a:r>
            <a:r>
              <a:rPr lang="ru-RU" sz="1600" b="1" dirty="0" smtClean="0">
                <a:latin typeface="Arial Narrow" panose="020B0606020202030204" pitchFamily="34" charset="0"/>
                <a:cs typeface="Arial" pitchFamily="34" charset="0"/>
              </a:rPr>
              <a:t>50</a:t>
            </a:r>
            <a:r>
              <a:rPr lang="ru-RU" sz="1600" dirty="0" smtClean="0"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тысяч до </a:t>
            </a:r>
            <a:r>
              <a:rPr lang="en-US" sz="1600" b="1" dirty="0">
                <a:latin typeface="Arial Narrow" panose="020B0606020202030204" pitchFamily="34" charset="0"/>
                <a:cs typeface="Arial" pitchFamily="34" charset="0"/>
              </a:rPr>
              <a:t>5</a:t>
            </a:r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 млн рублей</a:t>
            </a:r>
            <a:r>
              <a:rPr lang="en-US" sz="1600" dirty="0">
                <a:latin typeface="Arial Narrow" panose="020B060602020203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084168" y="1498007"/>
            <a:ext cx="276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spcAft>
                <a:spcPts val="1125"/>
              </a:spcAft>
            </a:pP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(c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рок регистрации Заемщика на дату подачи заявки - от </a:t>
            </a:r>
            <a:r>
              <a:rPr lang="en-US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0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месяцев</a:t>
            </a:r>
            <a:r>
              <a:rPr lang="en-US" sz="1200" dirty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)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/>
              </a:rPr>
              <a:t>. </a:t>
            </a:r>
            <a:endParaRPr lang="en-US" sz="1200" dirty="0">
              <a:solidFill>
                <a:prstClr val="black"/>
              </a:solidFill>
              <a:latin typeface="Arial Narrow" panose="020B0606020202030204" pitchFamily="34" charset="0"/>
              <a:ea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9512" y="4587974"/>
            <a:ext cx="5667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  <a:ea typeface="Calibri"/>
              </a:rPr>
              <a:t>*до 2 млн. рублей включительно по заявкам, решения по которым принимаются до 01.01.2021 </a:t>
            </a:r>
            <a:r>
              <a:rPr lang="ru-RU" sz="1000" dirty="0" smtClean="0">
                <a:latin typeface="Arial Narrow" panose="020B0606020202030204" pitchFamily="34" charset="0"/>
                <a:ea typeface="Calibri"/>
              </a:rPr>
              <a:t>г. </a:t>
            </a:r>
          </a:p>
          <a:p>
            <a:r>
              <a:rPr lang="en-US" sz="1000" dirty="0" smtClean="0">
                <a:latin typeface="Arial Narrow" panose="020B0606020202030204" pitchFamily="34" charset="0"/>
                <a:ea typeface="Calibri"/>
              </a:rPr>
              <a:t>*</a:t>
            </a:r>
            <a:r>
              <a:rPr lang="ru-RU" sz="1000" dirty="0">
                <a:latin typeface="Arial Narrow" panose="020B0606020202030204" pitchFamily="34" charset="0"/>
                <a:ea typeface="Calibri"/>
              </a:rPr>
              <a:t>*от 2 млн. рублей включительно по заявкам, решения по которым принимаются до 01.01.2021 </a:t>
            </a:r>
            <a:r>
              <a:rPr lang="ru-RU" sz="1000" dirty="0" smtClean="0">
                <a:latin typeface="Arial Narrow" panose="020B0606020202030204" pitchFamily="34" charset="0"/>
                <a:ea typeface="Calibri"/>
              </a:rPr>
              <a:t>г.</a:t>
            </a:r>
            <a:endParaRPr lang="en-US" sz="1000" dirty="0">
              <a:latin typeface="Arial Narrow" panose="020B0606020202030204" pitchFamily="34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79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70817" y="1563638"/>
            <a:ext cx="423323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ru-RU" sz="1300" dirty="0">
                <a:latin typeface="Arial Narrow" panose="020B0606020202030204" pitchFamily="34" charset="0"/>
                <a:ea typeface="Calibri"/>
              </a:rPr>
              <a:t>рефинансирование кредитов физических лиц, </a:t>
            </a:r>
            <a:r>
              <a:rPr lang="ru-RU" sz="1300" dirty="0" smtClean="0">
                <a:latin typeface="Arial Narrow" panose="020B0606020202030204" pitchFamily="34" charset="0"/>
                <a:ea typeface="Calibri"/>
              </a:rPr>
              <a:t>                                  не </a:t>
            </a:r>
            <a:r>
              <a:rPr lang="ru-RU" sz="1300" dirty="0">
                <a:latin typeface="Arial Narrow" panose="020B0606020202030204" pitchFamily="34" charset="0"/>
                <a:ea typeface="Calibri"/>
              </a:rPr>
              <a:t>являющихся индивидуальными предпринимателями, применяющих специальный налоговый режим </a:t>
            </a:r>
            <a:r>
              <a:rPr lang="ru-RU" sz="1300" dirty="0" smtClean="0">
                <a:latin typeface="Arial Narrow" panose="020B0606020202030204" pitchFamily="34" charset="0"/>
                <a:ea typeface="Calibri"/>
              </a:rPr>
              <a:t>                            «</a:t>
            </a:r>
            <a:r>
              <a:rPr lang="ru-RU" sz="1300" dirty="0">
                <a:latin typeface="Arial Narrow" panose="020B0606020202030204" pitchFamily="34" charset="0"/>
                <a:ea typeface="Calibri"/>
              </a:rPr>
              <a:t>Налог на профессиональный доход», направленных </a:t>
            </a:r>
            <a:r>
              <a:rPr lang="ru-RU" sz="1300" dirty="0" smtClean="0">
                <a:latin typeface="Arial Narrow" panose="020B0606020202030204" pitchFamily="34" charset="0"/>
                <a:ea typeface="Calibri"/>
              </a:rPr>
              <a:t>                     на </a:t>
            </a:r>
            <a:r>
              <a:rPr lang="ru-RU" sz="1300" dirty="0">
                <a:latin typeface="Arial Narrow" panose="020B0606020202030204" pitchFamily="34" charset="0"/>
                <a:ea typeface="Calibri"/>
              </a:rPr>
              <a:t>развитие предпринимательской деятельности, </a:t>
            </a:r>
            <a:r>
              <a:rPr lang="ru-RU" sz="1300" dirty="0" smtClean="0">
                <a:latin typeface="Arial Narrow" panose="020B0606020202030204" pitchFamily="34" charset="0"/>
                <a:ea typeface="Calibri"/>
              </a:rPr>
              <a:t>                                       на </a:t>
            </a:r>
            <a:r>
              <a:rPr lang="ru-RU" sz="1300" dirty="0">
                <a:latin typeface="Arial Narrow" panose="020B0606020202030204" pitchFamily="34" charset="0"/>
                <a:ea typeface="Calibri"/>
              </a:rPr>
              <a:t>сумму не более суммы рефинансируемого кредита/</a:t>
            </a:r>
            <a:r>
              <a:rPr lang="ru-RU" sz="1300" dirty="0" err="1">
                <a:latin typeface="Arial Narrow" panose="020B0606020202030204" pitchFamily="34" charset="0"/>
                <a:ea typeface="Calibri"/>
              </a:rPr>
              <a:t>ов</a:t>
            </a:r>
            <a:r>
              <a:rPr lang="ru-RU" sz="1300" dirty="0">
                <a:latin typeface="Arial Narrow" panose="020B0606020202030204" pitchFamily="34" charset="0"/>
                <a:ea typeface="Calibri"/>
              </a:rPr>
              <a:t> (займа/</a:t>
            </a:r>
            <a:r>
              <a:rPr lang="ru-RU" sz="1300" dirty="0" err="1">
                <a:latin typeface="Arial Narrow" panose="020B0606020202030204" pitchFamily="34" charset="0"/>
                <a:ea typeface="Calibri"/>
              </a:rPr>
              <a:t>ов</a:t>
            </a:r>
            <a:r>
              <a:rPr lang="ru-RU" sz="1300" dirty="0">
                <a:latin typeface="Arial Narrow" panose="020B0606020202030204" pitchFamily="34" charset="0"/>
                <a:ea typeface="Calibri"/>
              </a:rPr>
              <a:t>) по данным БКИ. </a:t>
            </a:r>
            <a:endParaRPr lang="ru-RU" sz="1300" dirty="0" smtClean="0">
              <a:latin typeface="Arial Narrow" panose="020B0606020202030204" pitchFamily="34" charset="0"/>
              <a:ea typeface="Calibri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ru-RU" sz="1300" dirty="0" smtClean="0">
                <a:latin typeface="Arial Narrow" panose="020B0606020202030204" pitchFamily="34" charset="0"/>
                <a:ea typeface="Calibri"/>
              </a:rPr>
              <a:t>Максимальный </a:t>
            </a:r>
            <a:r>
              <a:rPr lang="ru-RU" sz="1300" dirty="0">
                <a:latin typeface="Arial Narrow" panose="020B0606020202030204" pitchFamily="34" charset="0"/>
                <a:ea typeface="Calibri"/>
              </a:rPr>
              <a:t>размер кредита составляет не более суммы рефинансируемых кредитов по данным Бюро кредитных историй, но не более 1* млн рублей.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endParaRPr lang="ru-RU" sz="13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58316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ts val="2400"/>
              </a:lnSpc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Банк –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для самозанятых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Кредитный продукт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«Самозанятые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Рефинанс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275606"/>
            <a:ext cx="1224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ЦЕЛЬ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124" y="4095531"/>
            <a:ext cx="40892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ru-RU" sz="1300" dirty="0" smtClean="0">
                <a:latin typeface="Arial Narrow" panose="020B0606020202030204" pitchFamily="34" charset="0"/>
                <a:cs typeface="Arial" pitchFamily="34" charset="0"/>
              </a:rPr>
              <a:t>Доход </a:t>
            </a:r>
            <a:r>
              <a:rPr lang="ru-RU" sz="1300" dirty="0">
                <a:latin typeface="Arial Narrow" panose="020B0606020202030204" pitchFamily="34" charset="0"/>
                <a:cs typeface="Arial" pitchFamily="34" charset="0"/>
              </a:rPr>
              <a:t>от текущей деятельности заемщика покрывает расходы на обслуживание и погашение кредита</a:t>
            </a:r>
            <a:r>
              <a:rPr lang="ru-RU" sz="1300" dirty="0" smtClean="0">
                <a:latin typeface="Arial Narrow" panose="020B0606020202030204" pitchFamily="34" charset="0"/>
                <a:cs typeface="Arial" pitchFamily="34" charset="0"/>
              </a:rPr>
              <a:t>.</a:t>
            </a:r>
            <a:endParaRPr lang="ru-RU" sz="13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04595" y="1724784"/>
            <a:ext cx="27158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400"/>
              </a:lnSpc>
              <a:spcAft>
                <a:spcPts val="1125"/>
              </a:spcAft>
            </a:pPr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До </a:t>
            </a:r>
            <a:r>
              <a:rPr lang="ru-RU" sz="1600" b="1" dirty="0">
                <a:latin typeface="Arial Narrow" panose="020B0606020202030204" pitchFamily="34" charset="0"/>
                <a:cs typeface="Arial" pitchFamily="34" charset="0"/>
              </a:rPr>
              <a:t>1</a:t>
            </a:r>
            <a:r>
              <a:rPr lang="en-US" sz="1600" dirty="0">
                <a:latin typeface="Arial Narrow" panose="020B0606020202030204" pitchFamily="34" charset="0"/>
                <a:cs typeface="Arial" pitchFamily="34" charset="0"/>
              </a:rPr>
              <a:t>*</a:t>
            </a:r>
            <a:r>
              <a:rPr lang="ru-RU" sz="1600" dirty="0">
                <a:latin typeface="Arial Narrow" panose="020B0606020202030204" pitchFamily="34" charset="0"/>
                <a:cs typeface="Arial" pitchFamily="34" charset="0"/>
              </a:rPr>
              <a:t> млн рублей </a:t>
            </a:r>
            <a:r>
              <a:rPr lang="ru-RU" sz="1600" dirty="0" smtClean="0">
                <a:latin typeface="Arial Narrow" panose="020B0606020202030204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latin typeface="Arial Narrow" panose="020B0606020202030204" pitchFamily="34" charset="0"/>
                <a:cs typeface="Arial" pitchFamily="34" charset="0"/>
              </a:rPr>
              <a:t>(</a:t>
            </a:r>
            <a:r>
              <a:rPr lang="en-US" sz="1200" dirty="0">
                <a:latin typeface="Arial Narrow" panose="020B0606020202030204" pitchFamily="34" charset="0"/>
                <a:cs typeface="Arial" pitchFamily="34" charset="0"/>
              </a:rPr>
              <a:t>c</a:t>
            </a:r>
            <a:r>
              <a:rPr lang="ru-RU" sz="1200" dirty="0">
                <a:latin typeface="Arial Narrow" panose="020B0606020202030204" pitchFamily="34" charset="0"/>
                <a:cs typeface="Arial" pitchFamily="34" charset="0"/>
              </a:rPr>
              <a:t>рок регистрации Заемщика на дату подачи заявки - от 0 месяцев</a:t>
            </a:r>
            <a:r>
              <a:rPr lang="en-US" sz="1200" dirty="0">
                <a:latin typeface="Arial Narrow" panose="020B0606020202030204" pitchFamily="34" charset="0"/>
                <a:cs typeface="Arial" pitchFamily="34" charset="0"/>
              </a:rPr>
              <a:t>)</a:t>
            </a:r>
            <a:r>
              <a:rPr lang="ru-RU" sz="1200" dirty="0">
                <a:latin typeface="Arial Narrow" panose="020B0606020202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4168" y="417741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b="1" dirty="0"/>
              <a:t>6,25</a:t>
            </a:r>
            <a:r>
              <a:rPr lang="ru-RU" dirty="0"/>
              <a:t> % </a:t>
            </a:r>
            <a:r>
              <a:rPr lang="ru-RU" dirty="0" smtClean="0"/>
              <a:t>годовых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65068" y="2953276"/>
            <a:ext cx="247696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до </a:t>
            </a:r>
            <a:r>
              <a:rPr lang="en-US" b="1" dirty="0"/>
              <a:t>36</a:t>
            </a:r>
            <a:r>
              <a:rPr lang="ru-RU" dirty="0"/>
              <a:t> месяцев </a:t>
            </a:r>
            <a:r>
              <a:rPr lang="ru-RU" dirty="0" smtClean="0"/>
              <a:t>включительно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51520" y="843558"/>
            <a:ext cx="86409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9512" y="915566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ПРЯМОЕ КРЕДИТОВАНИЕ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" b="100000" l="0" r="99111">
                        <a14:foregroundMark x1="73444" y1="27889" x2="73444" y2="27889"/>
                        <a14:foregroundMark x1="74667" y1="47444" x2="74667" y2="47444"/>
                        <a14:foregroundMark x1="53444" y1="60444" x2="53444" y2="6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6" y="1275606"/>
            <a:ext cx="627534" cy="6275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1140" y="3820641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ТРЕБОВАНИЯ К ЗАЕМЩИКУ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6" l="0" r="100000">
                        <a14:foregroundMark x1="29556" y1="8667" x2="29556" y2="8667"/>
                        <a14:foregroundMark x1="85111" y1="41222" x2="85111" y2="41222"/>
                        <a14:foregroundMark x1="72667" y1="48111" x2="72667" y2="48111"/>
                        <a14:foregroundMark x1="73222" y1="53778" x2="73222" y2="53778"/>
                        <a14:foregroundMark x1="73444" y1="62667" x2="73444" y2="62667"/>
                        <a14:foregroundMark x1="73000" y1="70111" x2="73000" y2="70111"/>
                        <a14:foregroundMark x1="75444" y1="75333" x2="75444" y2="75333"/>
                        <a14:foregroundMark x1="77111" y1="84222" x2="77111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8" y="3807499"/>
            <a:ext cx="555526" cy="5555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081000" y="1122879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СУММА РЕФИНАНСИРУЕМОГО КРЕДИТА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5068" y="271576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СРОК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5458" y="3889449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СТАВКА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87" y="1058383"/>
            <a:ext cx="618535" cy="568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4" b="89932" l="0" r="90000">
                        <a14:foregroundMark x1="41071" y1="38225" x2="41071" y2="38225"/>
                        <a14:foregroundMark x1="58452" y1="58020" x2="58810" y2="56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18" y="3853113"/>
            <a:ext cx="950164" cy="66285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444" y1="29111" x2="50444" y2="2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59" y="2723911"/>
            <a:ext cx="639927" cy="63992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508104" y="4594337"/>
            <a:ext cx="36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обеспечение и </a:t>
            </a:r>
            <a:r>
              <a:rPr lang="ru-RU" sz="1400" dirty="0">
                <a:latin typeface="Arial Narrow" panose="020B0606020202030204" pitchFamily="34" charset="0"/>
              </a:rPr>
              <a:t>залоги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НЕ</a:t>
            </a:r>
            <a:r>
              <a:rPr lang="ru-RU" sz="1400" dirty="0" smtClean="0">
                <a:latin typeface="Arial Narrow" panose="020B0606020202030204" pitchFamily="34" charset="0"/>
              </a:rPr>
              <a:t> требуются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9370" y="4678976"/>
            <a:ext cx="5114718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125"/>
              </a:spcAft>
            </a:pPr>
            <a:r>
              <a:rPr lang="ru-RU" sz="1000" dirty="0">
                <a:latin typeface="Arial Narrow" panose="020B0606020202030204" pitchFamily="34" charset="0"/>
                <a:ea typeface="Calibri"/>
              </a:rPr>
              <a:t>*до 2 млн. рублей включительно по заявкам, решения по которым принимаются до 01.01.2021 г</a:t>
            </a:r>
            <a:endParaRPr lang="en-US" sz="1000" dirty="0">
              <a:latin typeface="Arial Narrow" panose="020B0606020202030204" pitchFamily="34" charset="0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17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576" y="1203598"/>
            <a:ext cx="1224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ЦЕЛЬ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414667"/>
            <a:ext cx="401950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ru-RU" sz="1300" dirty="0" err="1" smtClean="0">
                <a:latin typeface="Arial Narrow" panose="020B0606020202030204" pitchFamily="34" charset="0"/>
                <a:ea typeface="Calibri"/>
              </a:rPr>
              <a:t>Микрофинансовая</a:t>
            </a:r>
            <a:r>
              <a:rPr lang="ru-RU" sz="1300" dirty="0" smtClean="0">
                <a:latin typeface="Arial Narrow" panose="020B0606020202030204" pitchFamily="34" charset="0"/>
                <a:ea typeface="Calibri"/>
              </a:rPr>
              <a:t> организация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</a:pPr>
            <a:r>
              <a:rPr lang="ru-RU" sz="1100" dirty="0" smtClean="0">
                <a:latin typeface="Arial Narrow" panose="020B0606020202030204" pitchFamily="34" charset="0"/>
                <a:ea typeface="Calibri"/>
              </a:rPr>
              <a:t>( </a:t>
            </a:r>
            <a:r>
              <a:rPr lang="ru-RU" sz="1100" dirty="0">
                <a:latin typeface="Arial Narrow" panose="020B0606020202030204" pitchFamily="34" charset="0"/>
                <a:ea typeface="Calibri"/>
              </a:rPr>
              <a:t>с долей не менее 50% участия в составе учредителей или акционеров субъекта Российской Федерации и/или муниципального образования</a:t>
            </a:r>
            <a:r>
              <a:rPr lang="ru-RU" sz="1100" dirty="0" smtClean="0">
                <a:latin typeface="Arial Narrow" panose="020B0606020202030204" pitchFamily="34" charset="0"/>
                <a:ea typeface="Calibri"/>
              </a:rPr>
              <a:t>)</a:t>
            </a:r>
            <a:endParaRPr lang="ru-RU" sz="11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8592" y="1569988"/>
            <a:ext cx="301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dirty="0">
                <a:latin typeface="Arial Narrow" panose="020B0606020202030204" pitchFamily="34" charset="0"/>
              </a:rPr>
              <a:t>Максимальный размер кредита – </a:t>
            </a:r>
            <a:r>
              <a:rPr lang="ru-RU" sz="1400" dirty="0" smtClean="0">
                <a:latin typeface="Arial Narrow" panose="020B0606020202030204" pitchFamily="34" charset="0"/>
              </a:rPr>
              <a:t>                       в </a:t>
            </a:r>
            <a:r>
              <a:rPr lang="ru-RU" sz="1400" dirty="0">
                <a:latin typeface="Arial Narrow" panose="020B0606020202030204" pitchFamily="34" charset="0"/>
              </a:rPr>
              <a:t>зависимости от размера лимита </a:t>
            </a:r>
            <a:r>
              <a:rPr lang="ru-RU" sz="1400" dirty="0" smtClean="0">
                <a:latin typeface="Arial Narrow" panose="020B0606020202030204" pitchFamily="34" charset="0"/>
              </a:rPr>
              <a:t>МФО, но </a:t>
            </a:r>
            <a:r>
              <a:rPr lang="ru-RU" sz="1400" dirty="0">
                <a:latin typeface="Arial Narrow" panose="020B0606020202030204" pitchFamily="34" charset="0"/>
              </a:rPr>
              <a:t>не более </a:t>
            </a:r>
            <a:r>
              <a:rPr lang="ru-RU" b="1" dirty="0" smtClean="0">
                <a:latin typeface="Arial Narrow" panose="020B0606020202030204" pitchFamily="34" charset="0"/>
              </a:rPr>
              <a:t>5,0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2332" y="3723878"/>
            <a:ext cx="34101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В соответствии с </a:t>
            </a:r>
            <a:r>
              <a:rPr lang="ru-RU" dirty="0" smtClean="0"/>
              <a:t>системой </a:t>
            </a:r>
            <a:r>
              <a:rPr lang="ru-RU" dirty="0"/>
              <a:t>ценообразования, используемой при разработке и актуализации продуктов прямого кредитования партнеров </a:t>
            </a:r>
            <a:r>
              <a:rPr lang="ru-RU" dirty="0" smtClean="0"/>
              <a:t>                в </a:t>
            </a:r>
            <a:r>
              <a:rPr lang="ru-RU" dirty="0"/>
              <a:t>рамках двухуровневой системы финансирования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2331" y="2779063"/>
            <a:ext cx="130837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600">
                <a:latin typeface="Arial Narrow" panose="020B0606020202030204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От </a:t>
            </a:r>
            <a:r>
              <a:rPr lang="ru-RU" b="1" dirty="0" smtClean="0"/>
              <a:t>3</a:t>
            </a:r>
            <a:r>
              <a:rPr lang="ru-RU" dirty="0" smtClean="0"/>
              <a:t>х до </a:t>
            </a:r>
            <a:r>
              <a:rPr lang="ru-RU" b="1" dirty="0" smtClean="0"/>
              <a:t>5</a:t>
            </a:r>
            <a:r>
              <a:rPr lang="ru-RU" dirty="0" smtClean="0"/>
              <a:t> лет</a:t>
            </a:r>
            <a:endParaRPr lang="ru-RU" dirty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51520" y="843558"/>
            <a:ext cx="86409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755576" y="1447205"/>
            <a:ext cx="432260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Arial Narrow" panose="020B0606020202030204" pitchFamily="34" charset="0"/>
              </a:rPr>
              <a:t>Предоставление кредитных средств </a:t>
            </a:r>
            <a:r>
              <a:rPr lang="ru-RU" sz="1300" dirty="0" smtClean="0">
                <a:latin typeface="Arial Narrow" panose="020B0606020202030204" pitchFamily="34" charset="0"/>
              </a:rPr>
              <a:t>МФО, </a:t>
            </a:r>
            <a:r>
              <a:rPr lang="ru-RU" sz="1300" dirty="0">
                <a:latin typeface="Arial Narrow" panose="020B0606020202030204" pitchFamily="34" charset="0"/>
              </a:rPr>
              <a:t>для целей финансирования предпринимательской деятельности </a:t>
            </a:r>
            <a:r>
              <a:rPr lang="ru-RU" sz="1300" dirty="0" smtClean="0">
                <a:latin typeface="Arial Narrow" panose="020B0606020202030204" pitchFamily="34" charset="0"/>
              </a:rPr>
              <a:t>самозанятых граждан</a:t>
            </a:r>
            <a:endParaRPr lang="ru-RU" sz="13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9512" y="834266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itchFamily="34" charset="0"/>
              </a:rPr>
              <a:t>КРЕДИТОВАНИЕ ЧЕРЕЗ МФО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" b="100000" l="0" r="99111">
                        <a14:foregroundMark x1="73444" y1="27889" x2="73444" y2="27889"/>
                        <a14:foregroundMark x1="74667" y1="47444" x2="74667" y2="47444"/>
                        <a14:foregroundMark x1="53444" y1="60444" x2="53444" y2="60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4297"/>
            <a:ext cx="627534" cy="6275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55576" y="2139702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ЗАЕМЩИК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56" l="0" r="100000">
                        <a14:foregroundMark x1="29556" y1="8667" x2="29556" y2="8667"/>
                        <a14:foregroundMark x1="85111" y1="41222" x2="85111" y2="41222"/>
                        <a14:foregroundMark x1="72667" y1="48111" x2="72667" y2="48111"/>
                        <a14:foregroundMark x1="73222" y1="53778" x2="73222" y2="53778"/>
                        <a14:foregroundMark x1="73444" y1="62667" x2="73444" y2="62667"/>
                        <a14:foregroundMark x1="73000" y1="70111" x2="73000" y2="70111"/>
                        <a14:foregroundMark x1="75444" y1="75333" x2="75444" y2="75333"/>
                        <a14:foregroundMark x1="77111" y1="84222" x2="77111" y2="8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2067694"/>
            <a:ext cx="555526" cy="55552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48592" y="1203598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СУММА КРЕДИТА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48592" y="249974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СРОК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48592" y="345652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СТАВКА</a:t>
            </a:r>
            <a:endParaRPr lang="ru-RU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3363838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2BC"/>
                </a:solidFill>
                <a:latin typeface="Arial Narrow" panose="020B0606020202030204" pitchFamily="34" charset="0"/>
                <a:cs typeface="Arial" pitchFamily="34" charset="0"/>
              </a:rPr>
              <a:t>ОБЕСПЕЧЕНИЕ </a:t>
            </a:r>
            <a:r>
              <a:rPr lang="ru-RU" sz="1300" dirty="0" smtClean="0">
                <a:latin typeface="Arial Narrow" panose="020B0606020202030204" pitchFamily="34" charset="0"/>
                <a:ea typeface="Calibri"/>
              </a:rPr>
              <a:t>(не менее одного из)</a:t>
            </a:r>
            <a:endParaRPr lang="ru-RU" sz="1300" dirty="0">
              <a:latin typeface="Arial Narrow" panose="020B0606020202030204" pitchFamily="34" charset="0"/>
              <a:ea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3675677"/>
            <a:ext cx="452864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latin typeface="Arial Narrow" panose="020B060602020203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/>
              <a:t>гарантия участника </a:t>
            </a:r>
            <a:r>
              <a:rPr lang="ru-RU" sz="1200" dirty="0" smtClean="0"/>
              <a:t>национальной гарантийной системы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/>
              <a:t>поручительство юридических лиц и/или физических лиц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/>
              <a:t>гарантия банка, удовлетворяющего требованиям АО «МСП Банк</a:t>
            </a:r>
            <a:r>
              <a:rPr lang="ru-RU" sz="1200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/>
              <a:t>залог ценных бумаг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/>
              <a:t>залог прав (требований) по </a:t>
            </a:r>
            <a:r>
              <a:rPr lang="ru-RU" sz="1200" dirty="0" smtClean="0"/>
              <a:t>займам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/>
              <a:t>государственная гарантия субъекта РФ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63" y="1203788"/>
            <a:ext cx="618535" cy="568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0444" y1="29111" x2="50444" y2="2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67" y="2499742"/>
            <a:ext cx="639927" cy="63992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24" b="89932" l="0" r="90000">
                        <a14:foregroundMark x1="41071" y1="38225" x2="41071" y2="38225"/>
                        <a14:foregroundMark x1="58452" y1="58020" x2="58810" y2="56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48" y="3435846"/>
            <a:ext cx="950164" cy="662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4191" y="3229150"/>
            <a:ext cx="411385" cy="422720"/>
          </a:xfrm>
          <a:prstGeom prst="rect">
            <a:avLst/>
          </a:prstGeom>
        </p:spPr>
      </p:pic>
      <p:sp>
        <p:nvSpPr>
          <p:cNvPr id="46" name="Заголовок 1"/>
          <p:cNvSpPr>
            <a:spLocks noGrp="1"/>
          </p:cNvSpPr>
          <p:nvPr>
            <p:ph type="title"/>
          </p:nvPr>
        </p:nvSpPr>
        <p:spPr>
          <a:xfrm>
            <a:off x="683568" y="58316"/>
            <a:ext cx="8229600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ts val="2400"/>
              </a:lnSpc>
            </a:pP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Банк –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продукты для самозанятых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Кредитный продукт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«МФО Самозанятые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867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7209" y="1272648"/>
            <a:ext cx="1737634" cy="172819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2" tIns="45721" rIns="91442" bIns="45721" anchor="ctr"/>
          <a:lstStyle/>
          <a:p>
            <a:pPr algn="ctr" defTabSz="457223">
              <a:defRPr/>
            </a:pP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7675" y="3010857"/>
            <a:ext cx="1737634" cy="17720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2" tIns="45721" rIns="91442" bIns="45721" anchor="ctr"/>
          <a:lstStyle/>
          <a:p>
            <a:pPr algn="ctr" defTabSz="457223">
              <a:defRPr/>
            </a:pPr>
            <a:endParaRPr lang="en-US" sz="700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33120" y="1275606"/>
            <a:ext cx="1526975" cy="170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121920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Вдовенко Владимир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Николаевич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  <a:cs typeface="Lato Light"/>
              </a:rPr>
              <a:t>г. Калининград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  <a:cs typeface="Lato Light"/>
            </a:endParaRPr>
          </a:p>
          <a:p>
            <a:pPr algn="ctr"/>
            <a:endParaRPr lang="ru-RU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оказание </a:t>
            </a: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услуг </a:t>
            </a:r>
            <a:r>
              <a:rPr lang="ru-RU" sz="10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по </a:t>
            </a: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перевозке пассажиров на арендованном </a:t>
            </a:r>
            <a:r>
              <a:rPr lang="ru-RU" sz="105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транспорте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  <a:cs typeface="Lato Light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DB399559-035A-4964-8FBA-05ED808C8AD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6365" y="3012326"/>
            <a:ext cx="1738058" cy="1736471"/>
          </a:xfrm>
          <a:ln>
            <a:solidFill>
              <a:schemeClr val="bg1">
                <a:lumMod val="50000"/>
              </a:schemeClr>
            </a:solidFill>
            <a:prstDash val="sysDot"/>
          </a:ln>
        </p:spPr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2880" y="-857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2800"/>
              </a:lnSpc>
            </a:pP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успеха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1520" y="562372"/>
            <a:ext cx="864096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572656"/>
            <a:ext cx="921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На 07.12.2020  АО «МСП Банк» заключило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135</a:t>
            </a:r>
            <a:r>
              <a:rPr lang="ru-RU" sz="13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договоров с </a:t>
            </a:r>
            <a:r>
              <a:rPr lang="ru-RU" sz="13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самозанятыми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гражданами на сумму </a:t>
            </a:r>
            <a:r>
              <a:rPr lang="ru-RU" sz="1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61,5</a:t>
            </a:r>
            <a:r>
              <a:rPr lang="ru-RU" sz="13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млн рублей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839202"/>
            <a:ext cx="7200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dirty="0" smtClean="0">
                <a:latin typeface="Arial Narrow" panose="020B0606020202030204" pitchFamily="34" charset="0"/>
              </a:rPr>
              <a:t>Пример:</a:t>
            </a:r>
            <a:endParaRPr lang="ru-RU" sz="1300" dirty="0">
              <a:latin typeface="Arial Narrow" panose="020B0606020202030204" pitchFamily="34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2407195" y="1264716"/>
            <a:ext cx="1738058" cy="1736470"/>
          </a:xfrm>
          <a:ln>
            <a:solidFill>
              <a:schemeClr val="bg1">
                <a:lumMod val="50000"/>
              </a:schemeClr>
            </a:solidFill>
            <a:prstDash val="sysDot"/>
          </a:ln>
        </p:spPr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0" t="7681" r="21460" b="7509"/>
          <a:stretch/>
        </p:blipFill>
        <p:spPr>
          <a:xfrm>
            <a:off x="2483768" y="1343212"/>
            <a:ext cx="1871317" cy="158706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1173" r="19442" b="-7684"/>
          <a:stretch/>
        </p:blipFill>
        <p:spPr>
          <a:xfrm>
            <a:off x="467544" y="3075806"/>
            <a:ext cx="1872208" cy="1728477"/>
          </a:xfrm>
          <a:prstGeom prst="rect">
            <a:avLst/>
          </a:prstGeom>
          <a:ln>
            <a:noFill/>
            <a:prstDash val="sysDot"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4572000" y="1269504"/>
            <a:ext cx="396044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Arial Narrow" panose="020B0606020202030204" pitchFamily="34" charset="0"/>
              </a:rPr>
              <a:t>Вдовенко В.Н. </a:t>
            </a:r>
            <a:r>
              <a:rPr lang="ru-RU" sz="1300" dirty="0">
                <a:latin typeface="Arial Narrow" panose="020B0606020202030204" pitchFamily="34" charset="0"/>
              </a:rPr>
              <a:t>занимается оказанием услуг по перевозке пассажиров на арендованном транспорте. </a:t>
            </a:r>
            <a:endParaRPr lang="ru-RU" sz="1300" dirty="0" smtClean="0">
              <a:latin typeface="Arial Narrow" panose="020B0606020202030204" pitchFamily="34" charset="0"/>
            </a:endParaRPr>
          </a:p>
          <a:p>
            <a:endParaRPr lang="ru-RU" sz="800" dirty="0" smtClean="0">
              <a:latin typeface="Arial Narrow" panose="020B0606020202030204" pitchFamily="34" charset="0"/>
            </a:endParaRPr>
          </a:p>
          <a:p>
            <a:r>
              <a:rPr lang="ru-RU" sz="1300" b="1" dirty="0" smtClean="0">
                <a:latin typeface="Arial Narrow" panose="020B0606020202030204" pitchFamily="34" charset="0"/>
              </a:rPr>
              <a:t>Основные </a:t>
            </a:r>
            <a:r>
              <a:rPr lang="ru-RU" sz="1300" b="1" dirty="0">
                <a:latin typeface="Arial Narrow" panose="020B0606020202030204" pitchFamily="34" charset="0"/>
              </a:rPr>
              <a:t>клиенты </a:t>
            </a:r>
            <a:r>
              <a:rPr lang="ru-RU" sz="1300" dirty="0">
                <a:latin typeface="Arial Narrow" panose="020B0606020202030204" pitchFamily="34" charset="0"/>
              </a:rPr>
              <a:t>– физические лица. </a:t>
            </a:r>
            <a:endParaRPr lang="ru-RU" sz="1300" dirty="0" smtClean="0">
              <a:latin typeface="Arial Narrow" panose="020B0606020202030204" pitchFamily="34" charset="0"/>
            </a:endParaRPr>
          </a:p>
          <a:p>
            <a:r>
              <a:rPr lang="ru-RU" sz="1300" dirty="0" smtClean="0">
                <a:latin typeface="Arial Narrow" panose="020B0606020202030204" pitchFamily="34" charset="0"/>
              </a:rPr>
              <a:t>Поиск </a:t>
            </a:r>
            <a:r>
              <a:rPr lang="ru-RU" sz="1300" dirty="0">
                <a:latin typeface="Arial Narrow" panose="020B0606020202030204" pitchFamily="34" charset="0"/>
              </a:rPr>
              <a:t>заказов осуществляет через сервис - </a:t>
            </a:r>
            <a:r>
              <a:rPr lang="ru-RU" sz="1300" dirty="0" err="1">
                <a:latin typeface="Arial Narrow" panose="020B0606020202030204" pitchFamily="34" charset="0"/>
              </a:rPr>
              <a:t>агрегатор</a:t>
            </a:r>
            <a:r>
              <a:rPr lang="ru-RU" sz="1300" dirty="0">
                <a:latin typeface="Arial Narrow" panose="020B0606020202030204" pitchFamily="34" charset="0"/>
              </a:rPr>
              <a:t> «</a:t>
            </a:r>
            <a:r>
              <a:rPr lang="ru-RU" sz="1300" dirty="0" err="1">
                <a:latin typeface="Arial Narrow" panose="020B0606020202030204" pitchFamily="34" charset="0"/>
              </a:rPr>
              <a:t>Яндекс.Такси</a:t>
            </a:r>
            <a:r>
              <a:rPr lang="ru-RU" sz="1300" dirty="0">
                <a:latin typeface="Arial Narrow" panose="020B0606020202030204" pitchFamily="34" charset="0"/>
              </a:rPr>
              <a:t>». </a:t>
            </a:r>
          </a:p>
          <a:p>
            <a:endParaRPr lang="ru-RU" sz="1300" dirty="0" smtClean="0">
              <a:latin typeface="Arial Narrow" panose="020B0606020202030204" pitchFamily="34" charset="0"/>
            </a:endParaRPr>
          </a:p>
          <a:p>
            <a:r>
              <a:rPr lang="ru-RU" sz="1300" dirty="0" smtClean="0">
                <a:latin typeface="Arial Narrow" panose="020B0606020202030204" pitchFamily="34" charset="0"/>
              </a:rPr>
              <a:t>Деятельность </a:t>
            </a:r>
            <a:r>
              <a:rPr lang="ru-RU" sz="1300" dirty="0">
                <a:latin typeface="Arial Narrow" panose="020B0606020202030204" pitchFamily="34" charset="0"/>
              </a:rPr>
              <a:t>ведет с июня 2019 года, </a:t>
            </a:r>
            <a:endParaRPr lang="ru-RU" sz="1300" dirty="0" smtClean="0">
              <a:latin typeface="Arial Narrow" panose="020B0606020202030204" pitchFamily="34" charset="0"/>
            </a:endParaRPr>
          </a:p>
          <a:p>
            <a:r>
              <a:rPr lang="ru-RU" sz="1300" dirty="0" smtClean="0">
                <a:latin typeface="Arial Narrow" panose="020B0606020202030204" pitchFamily="34" charset="0"/>
              </a:rPr>
              <a:t>как </a:t>
            </a:r>
            <a:r>
              <a:rPr lang="ru-RU" sz="1300" dirty="0" err="1">
                <a:latin typeface="Arial Narrow" panose="020B0606020202030204" pitchFamily="34" charset="0"/>
              </a:rPr>
              <a:t>самозанятый</a:t>
            </a:r>
            <a:r>
              <a:rPr lang="ru-RU" sz="1300" dirty="0">
                <a:latin typeface="Arial Narrow" panose="020B0606020202030204" pitchFamily="34" charset="0"/>
              </a:rPr>
              <a:t> – </a:t>
            </a:r>
            <a:r>
              <a:rPr lang="ru-RU" sz="1300" dirty="0" smtClean="0">
                <a:latin typeface="Arial Narrow" panose="020B0606020202030204" pitchFamily="34" charset="0"/>
              </a:rPr>
              <a:t> с </a:t>
            </a:r>
            <a:r>
              <a:rPr lang="ru-RU" sz="1300" dirty="0">
                <a:latin typeface="Arial Narrow" panose="020B0606020202030204" pitchFamily="34" charset="0"/>
              </a:rPr>
              <a:t>августа 2020 года</a:t>
            </a:r>
            <a:r>
              <a:rPr lang="ru-RU" sz="1300" dirty="0" smtClean="0">
                <a:latin typeface="Arial Narrow" panose="020B0606020202030204" pitchFamily="34" charset="0"/>
              </a:rPr>
              <a:t>.</a:t>
            </a:r>
          </a:p>
          <a:p>
            <a:endParaRPr lang="ru-RU" sz="800" dirty="0">
              <a:latin typeface="Arial Narrow" panose="020B0606020202030204" pitchFamily="34" charset="0"/>
            </a:endParaRPr>
          </a:p>
          <a:p>
            <a:r>
              <a:rPr lang="ru-RU" sz="13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Получил поддержку в рамках кредитного продукта «</a:t>
            </a:r>
            <a:r>
              <a:rPr lang="ru-RU" sz="1300" b="1" i="1" dirty="0" smtClean="0">
                <a:latin typeface="Arial Narrow" panose="020B0606020202030204" pitchFamily="34" charset="0"/>
              </a:rPr>
              <a:t>Кредит </a:t>
            </a:r>
            <a:r>
              <a:rPr lang="ru-RU" sz="1300" b="1" i="1" dirty="0">
                <a:latin typeface="Arial Narrow" panose="020B0606020202030204" pitchFamily="34" charset="0"/>
              </a:rPr>
              <a:t>физическим лицам, применяющим специальный налоговый режим «Налог на профессиональный доход</a:t>
            </a:r>
            <a:r>
              <a:rPr lang="ru-RU" sz="1300" b="1" i="1" dirty="0" smtClean="0">
                <a:latin typeface="Arial Narrow" panose="020B0606020202030204" pitchFamily="34" charset="0"/>
              </a:rPr>
              <a:t>»</a:t>
            </a:r>
          </a:p>
          <a:p>
            <a:endParaRPr lang="ru-RU" sz="1300" b="1" i="1" dirty="0">
              <a:latin typeface="Arial Narrow" panose="020B0606020202030204" pitchFamily="34" charset="0"/>
            </a:endParaRPr>
          </a:p>
          <a:p>
            <a:r>
              <a:rPr lang="ru-RU" sz="1300" b="1" dirty="0">
                <a:latin typeface="Arial Narrow" panose="020B0606020202030204" pitchFamily="34" charset="0"/>
              </a:rPr>
              <a:t>Благодаря полученному кредиту </a:t>
            </a:r>
            <a:r>
              <a:rPr lang="ru-RU" sz="1300" dirty="0">
                <a:latin typeface="Arial Narrow" panose="020B0606020202030204" pitchFamily="34" charset="0"/>
              </a:rPr>
              <a:t>получил возможность осуществлять деятельность на личном новом автомобиле</a:t>
            </a:r>
            <a:r>
              <a:rPr lang="ru-RU" sz="1300" dirty="0" smtClean="0">
                <a:latin typeface="Arial Narrow" panose="020B0606020202030204" pitchFamily="34" charset="0"/>
              </a:rPr>
              <a:t>.</a:t>
            </a:r>
            <a:endParaRPr lang="ru-RU" sz="1300" dirty="0"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39752" y="3075806"/>
            <a:ext cx="1805557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Сумма кредитной линии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000 000 руб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marL="171450" indent="-17145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Срок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кредита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36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месяцев</a:t>
            </a:r>
          </a:p>
          <a:p>
            <a:pPr marL="171450" indent="-17145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Процентная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ставка </a:t>
            </a: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6,25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</a:p>
          <a:p>
            <a:pPr marL="171450" indent="-171450">
              <a:lnSpc>
                <a:spcPts val="13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Без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416975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1086</Words>
  <Application>Microsoft Office PowerPoint</Application>
  <PresentationFormat>Экран (16:9)</PresentationFormat>
  <Paragraphs>180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Развитие института самозанятых</vt:lpstr>
      <vt:lpstr>Самозанятые граждане в России. Статистика</vt:lpstr>
      <vt:lpstr>Самозанятые граждане в России. Статистика</vt:lpstr>
      <vt:lpstr>Финансовая поддержка самозанятых граждан. Национальный проект</vt:lpstr>
      <vt:lpstr>Кредитование самозанятых граждан  банковским сектором</vt:lpstr>
      <vt:lpstr>МСП Банк – продукты для самозанятых Кредитный продукт «Самозанятые»</vt:lpstr>
      <vt:lpstr>МСП Банк – продукты для самозанятых Кредитный продукт «Самозанятые Рефинанс»</vt:lpstr>
      <vt:lpstr>МСП Банк – продукты для самозанятых Кредитный продукт «МФО Самозанятые»</vt:lpstr>
      <vt:lpstr>Презентация PowerPoint</vt:lpstr>
      <vt:lpstr>Благодарим за внимание!  Акционерное общество  «Российский Банк поддержки малого  и среднего предпринимательства»  (АО «МСП Банк»)  115035, Россия, г. Москва,  ул. Садовническая, дом 79   +7 (495) 783-79-98, 783-79-66 +7 (495) 783-79-74 (факс) info@mspbank.ru  www.mspbank.ru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Силина Мария Сергеевна</dc:creator>
  <cp:lastModifiedBy>Зубкова Любовь Васильевна</cp:lastModifiedBy>
  <cp:revision>125</cp:revision>
  <dcterms:created xsi:type="dcterms:W3CDTF">2020-11-26T17:31:37Z</dcterms:created>
  <dcterms:modified xsi:type="dcterms:W3CDTF">2020-12-08T10:17:29Z</dcterms:modified>
</cp:coreProperties>
</file>